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notesMasterIdLst>
    <p:notesMasterId r:id="rId43"/>
  </p:notesMasterIdLst>
  <p:sldIdLst>
    <p:sldId id="256" r:id="rId2"/>
    <p:sldId id="274" r:id="rId3"/>
    <p:sldId id="279" r:id="rId4"/>
    <p:sldId id="282" r:id="rId5"/>
    <p:sldId id="283" r:id="rId6"/>
    <p:sldId id="284" r:id="rId7"/>
    <p:sldId id="285" r:id="rId8"/>
    <p:sldId id="286" r:id="rId9"/>
    <p:sldId id="280" r:id="rId10"/>
    <p:sldId id="281" r:id="rId11"/>
    <p:sldId id="287" r:id="rId12"/>
    <p:sldId id="268" r:id="rId13"/>
    <p:sldId id="262" r:id="rId14"/>
    <p:sldId id="293" r:id="rId15"/>
    <p:sldId id="294" r:id="rId16"/>
    <p:sldId id="295" r:id="rId17"/>
    <p:sldId id="296" r:id="rId18"/>
    <p:sldId id="261" r:id="rId19"/>
    <p:sldId id="275" r:id="rId20"/>
    <p:sldId id="264" r:id="rId21"/>
    <p:sldId id="276" r:id="rId22"/>
    <p:sldId id="270" r:id="rId23"/>
    <p:sldId id="267" r:id="rId24"/>
    <p:sldId id="297" r:id="rId25"/>
    <p:sldId id="273" r:id="rId26"/>
    <p:sldId id="277" r:id="rId27"/>
    <p:sldId id="298" r:id="rId28"/>
    <p:sldId id="272" r:id="rId29"/>
    <p:sldId id="288" r:id="rId30"/>
    <p:sldId id="289" r:id="rId31"/>
    <p:sldId id="290" r:id="rId32"/>
    <p:sldId id="291" r:id="rId33"/>
    <p:sldId id="292" r:id="rId34"/>
    <p:sldId id="265" r:id="rId35"/>
    <p:sldId id="259" r:id="rId36"/>
    <p:sldId id="299" r:id="rId37"/>
    <p:sldId id="300" r:id="rId38"/>
    <p:sldId id="301" r:id="rId39"/>
    <p:sldId id="269" r:id="rId40"/>
    <p:sldId id="302" r:id="rId41"/>
    <p:sldId id="303"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7DDE8-B6EF-436B-B180-79F49765FE05}" type="datetimeFigureOut">
              <a:rPr lang="en-US"/>
              <a:t>10/25/2017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E19690-1070-48F3-B6BC-2F553CA35CAA}" type="slidenum">
              <a:rPr lang="en-US"/>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 thank you for coming out tonight</a:t>
            </a:r>
          </a:p>
          <a:p>
            <a:endParaRPr lang="en-US"/>
          </a:p>
          <a:p>
            <a:r>
              <a:rPr lang="en-US"/>
              <a:t>My name is Katie Anderson, Fine Arts Coordinator for Paulding County Schools</a:t>
            </a:r>
          </a:p>
          <a:p>
            <a:endParaRPr lang="en-US"/>
          </a:p>
          <a:p>
            <a:r>
              <a:rPr lang="en-US"/>
              <a:t>I hope this presentation will give just a small glimpse into the wonderful world of the fine and performing arts in PCSD</a:t>
            </a:r>
          </a:p>
        </p:txBody>
      </p:sp>
      <p:sp>
        <p:nvSpPr>
          <p:cNvPr id="4" name="Slide Number Placeholder 3"/>
          <p:cNvSpPr>
            <a:spLocks noGrp="1"/>
          </p:cNvSpPr>
          <p:nvPr>
            <p:ph type="sldNum" sz="quarter" idx="10"/>
          </p:nvPr>
        </p:nvSpPr>
        <p:spPr/>
        <p:txBody>
          <a:bodyPr/>
          <a:lstStyle/>
          <a:p>
            <a:fld id="{81E19690-1070-48F3-B6BC-2F553CA35CAA}" type="slidenum">
              <a:rPr lang="en-US"/>
              <a:t>1</a:t>
            </a:fld>
            <a:endParaRPr lang="en-US"/>
          </a:p>
        </p:txBody>
      </p:sp>
    </p:spTree>
    <p:extLst>
      <p:ext uri="{BB962C8B-B14F-4D97-AF65-F5344CB8AC3E}">
        <p14:creationId xmlns:p14="http://schemas.microsoft.com/office/powerpoint/2010/main" val="4092863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part of a much bigger picture.</a:t>
            </a:r>
          </a:p>
          <a:p>
            <a:endParaRPr lang="en-US"/>
          </a:p>
          <a:p>
            <a:r>
              <a:rPr lang="en-US"/>
              <a:t>In the state of GA alone last year, the creative industries were an over $50 billion dollar business.</a:t>
            </a:r>
          </a:p>
          <a:p>
            <a:endParaRPr lang="en-US"/>
          </a:p>
          <a:p>
            <a:r>
              <a:rPr lang="en-US"/>
              <a:t>They no longer need something to "fall back on"</a:t>
            </a:r>
          </a:p>
        </p:txBody>
      </p:sp>
      <p:sp>
        <p:nvSpPr>
          <p:cNvPr id="4" name="Slide Number Placeholder 3"/>
          <p:cNvSpPr>
            <a:spLocks noGrp="1"/>
          </p:cNvSpPr>
          <p:nvPr>
            <p:ph type="sldNum" sz="quarter" idx="10"/>
          </p:nvPr>
        </p:nvSpPr>
        <p:spPr/>
        <p:txBody>
          <a:bodyPr/>
          <a:lstStyle/>
          <a:p>
            <a:fld id="{81E19690-1070-48F3-B6BC-2F553CA35CAA}" type="slidenum">
              <a:rPr lang="en-US"/>
              <a:t>10</a:t>
            </a:fld>
            <a:endParaRPr lang="en-US"/>
          </a:p>
        </p:txBody>
      </p:sp>
    </p:spTree>
    <p:extLst>
      <p:ext uri="{BB962C8B-B14F-4D97-AF65-F5344CB8AC3E}">
        <p14:creationId xmlns:p14="http://schemas.microsoft.com/office/powerpoint/2010/main" val="2887705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in Elementary love to dance and sing!</a:t>
            </a:r>
          </a:p>
          <a:p>
            <a:endParaRPr lang="en-US"/>
          </a:p>
          <a:p>
            <a:r>
              <a:rPr lang="en-US"/>
              <a:t>This fun Never has to stop – and it can become their careers! </a:t>
            </a:r>
          </a:p>
          <a:p>
            <a:endParaRPr lang="en-US"/>
          </a:p>
          <a:p>
            <a:r>
              <a:rPr lang="en-US"/>
              <a:t>Transition to Shelley Patrick – to highlight how a person can keep up with all that is going on in PCSD Fine Arts with our quarterly publication </a:t>
            </a:r>
          </a:p>
        </p:txBody>
      </p:sp>
      <p:sp>
        <p:nvSpPr>
          <p:cNvPr id="4" name="Slide Number Placeholder 3"/>
          <p:cNvSpPr>
            <a:spLocks noGrp="1"/>
          </p:cNvSpPr>
          <p:nvPr>
            <p:ph type="sldNum" sz="quarter" idx="10"/>
          </p:nvPr>
        </p:nvSpPr>
        <p:spPr/>
        <p:txBody>
          <a:bodyPr/>
          <a:lstStyle/>
          <a:p>
            <a:fld id="{81E19690-1070-48F3-B6BC-2F553CA35CAA}" type="slidenum">
              <a:rPr lang="en-US"/>
              <a:t>11</a:t>
            </a:fld>
            <a:endParaRPr lang="en-US"/>
          </a:p>
        </p:txBody>
      </p:sp>
    </p:spTree>
    <p:extLst>
      <p:ext uri="{BB962C8B-B14F-4D97-AF65-F5344CB8AC3E}">
        <p14:creationId xmlns:p14="http://schemas.microsoft.com/office/powerpoint/2010/main" val="2453838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Shelley – talk about the publication.  </a:t>
            </a:r>
          </a:p>
          <a:p>
            <a:r>
              <a:rPr lang="en-US"/>
              <a:t>January publication in folder – walk through gathering of info, column writers.  Opportunity to build leaders throughout the county.  </a:t>
            </a:r>
          </a:p>
          <a:p>
            <a:r>
              <a:rPr lang="en-US"/>
              <a:t>As a teacher, beneficial for collaboration and advocacy.  Opportunity to see what's going on in other classrooms which can lead to opening conversations for collaboration.  Also an opportunity to share what your students are doing and know that it is not just being seen in your school or community, but throughout the entire county.  </a:t>
            </a:r>
          </a:p>
          <a:p>
            <a:r>
              <a:rPr lang="en-US"/>
              <a:t>Publications are printed each quarter and given to all fine arts teachers and administrators within the county for distribution via email.  It is also placed on the PCSD website – where archived editions can be found on the fine arts page.  Links are also placed on social media through Paulding Fine Arts as well as teachers who choose to share on their own school's social media accounts. </a:t>
            </a:r>
          </a:p>
        </p:txBody>
      </p:sp>
      <p:sp>
        <p:nvSpPr>
          <p:cNvPr id="4" name="Slide Number Placeholder 3"/>
          <p:cNvSpPr>
            <a:spLocks noGrp="1"/>
          </p:cNvSpPr>
          <p:nvPr>
            <p:ph type="sldNum" sz="quarter" idx="10"/>
          </p:nvPr>
        </p:nvSpPr>
        <p:spPr/>
        <p:txBody>
          <a:bodyPr/>
          <a:lstStyle/>
          <a:p>
            <a:fld id="{81E19690-1070-48F3-B6BC-2F553CA35CAA}" type="slidenum">
              <a:rPr lang="en-US"/>
              <a:t>12</a:t>
            </a:fld>
            <a:endParaRPr lang="en-US"/>
          </a:p>
        </p:txBody>
      </p:sp>
    </p:spTree>
    <p:extLst>
      <p:ext uri="{BB962C8B-B14F-4D97-AF65-F5344CB8AC3E}">
        <p14:creationId xmlns:p14="http://schemas.microsoft.com/office/powerpoint/2010/main" val="787408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Katie</a:t>
            </a:r>
          </a:p>
          <a:p>
            <a:r>
              <a:rPr lang="en-US"/>
              <a:t>Our Instrumental program is very strong and active! </a:t>
            </a:r>
            <a:endParaRPr/>
          </a:p>
          <a:p>
            <a:endParaRPr lang="en-US"/>
          </a:p>
          <a:p>
            <a:r>
              <a:rPr lang="en-US"/>
              <a:t>Band Directors and Assistants are all involved tonight with their groups rehearsing (literally, it is band camp and they are going until 8 or 9 tonight)</a:t>
            </a:r>
          </a:p>
          <a:p>
            <a:endParaRPr lang="en-US"/>
          </a:p>
          <a:p>
            <a:r>
              <a:rPr lang="en-US"/>
              <a:t>Have you ever gotten the privilege to go to the symphony?  Have you enjoyed a professional instrumental performance of any kind?</a:t>
            </a:r>
          </a:p>
          <a:p>
            <a:endParaRPr lang="en-US"/>
          </a:p>
          <a:p>
            <a:r>
              <a:rPr lang="en-US"/>
              <a:t>Let me show you where they begin!</a:t>
            </a:r>
          </a:p>
        </p:txBody>
      </p:sp>
      <p:sp>
        <p:nvSpPr>
          <p:cNvPr id="4" name="Slide Number Placeholder 3"/>
          <p:cNvSpPr>
            <a:spLocks noGrp="1"/>
          </p:cNvSpPr>
          <p:nvPr>
            <p:ph type="sldNum" sz="quarter" idx="10"/>
          </p:nvPr>
        </p:nvSpPr>
        <p:spPr/>
        <p:txBody>
          <a:bodyPr/>
          <a:lstStyle/>
          <a:p>
            <a:fld id="{81E19690-1070-48F3-B6BC-2F553CA35CAA}" type="slidenum">
              <a:rPr lang="en-US"/>
              <a:t>13</a:t>
            </a:fld>
            <a:endParaRPr lang="en-US"/>
          </a:p>
        </p:txBody>
      </p:sp>
    </p:spTree>
    <p:extLst>
      <p:ext uri="{BB962C8B-B14F-4D97-AF65-F5344CB8AC3E}">
        <p14:creationId xmlns:p14="http://schemas.microsoft.com/office/powerpoint/2010/main" val="2710262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Band Camps began at all 5 High Schools on Monday morning, July 10!</a:t>
            </a:r>
          </a:p>
          <a:p>
            <a:endParaRPr lang="en-US"/>
          </a:p>
          <a:p>
            <a:r>
              <a:rPr lang="en-US"/>
              <a:t>It has been VERY HOT and these students and directors have worked VERY HARD – the complaints have been minimal but the attention to detail, dedication, and heart have been completely inspiring.</a:t>
            </a:r>
          </a:p>
          <a:p>
            <a:endParaRPr lang="en-US"/>
          </a:p>
          <a:p>
            <a:r>
              <a:rPr lang="en-US"/>
              <a:t>If you want to surprise one of them, take a trip any day between now and the 21st.  Take them a case of Gatorade or Water and make their day.</a:t>
            </a:r>
          </a:p>
        </p:txBody>
      </p:sp>
      <p:sp>
        <p:nvSpPr>
          <p:cNvPr id="4" name="Slide Number Placeholder 3"/>
          <p:cNvSpPr>
            <a:spLocks noGrp="1"/>
          </p:cNvSpPr>
          <p:nvPr>
            <p:ph type="sldNum" sz="quarter" idx="10"/>
          </p:nvPr>
        </p:nvSpPr>
        <p:spPr/>
        <p:txBody>
          <a:bodyPr/>
          <a:lstStyle/>
          <a:p>
            <a:fld id="{81E19690-1070-48F3-B6BC-2F553CA35CAA}" type="slidenum">
              <a:rPr lang="en-US"/>
              <a:t>14</a:t>
            </a:fld>
            <a:endParaRPr lang="en-US"/>
          </a:p>
        </p:txBody>
      </p:sp>
    </p:spTree>
    <p:extLst>
      <p:ext uri="{BB962C8B-B14F-4D97-AF65-F5344CB8AC3E}">
        <p14:creationId xmlns:p14="http://schemas.microsoft.com/office/powerpoint/2010/main" val="3601239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Marching – Music – Focus</a:t>
            </a:r>
          </a:p>
          <a:p>
            <a:endParaRPr lang="en-US"/>
          </a:p>
          <a:p>
            <a:r>
              <a:rPr lang="en-US"/>
              <a:t>Students spend approximately 5 hours of the day Marching!  Add to that the fact that they are carrying an instrument and playing music and you have magic.</a:t>
            </a:r>
          </a:p>
          <a:p>
            <a:endParaRPr lang="en-US"/>
          </a:p>
          <a:p>
            <a:r>
              <a:rPr lang="en-US"/>
              <a:t>THIS is physical fitness, coordination, focus, and sheer skill</a:t>
            </a:r>
          </a:p>
          <a:p>
            <a:endParaRPr lang="en-US"/>
          </a:p>
        </p:txBody>
      </p:sp>
      <p:sp>
        <p:nvSpPr>
          <p:cNvPr id="4" name="Slide Number Placeholder 3"/>
          <p:cNvSpPr>
            <a:spLocks noGrp="1"/>
          </p:cNvSpPr>
          <p:nvPr>
            <p:ph type="sldNum" sz="quarter" idx="10"/>
          </p:nvPr>
        </p:nvSpPr>
        <p:spPr/>
        <p:txBody>
          <a:bodyPr/>
          <a:lstStyle/>
          <a:p>
            <a:fld id="{81E19690-1070-48F3-B6BC-2F553CA35CAA}" type="slidenum">
              <a:rPr lang="en-US"/>
              <a:t>15</a:t>
            </a:fld>
            <a:endParaRPr lang="en-US"/>
          </a:p>
        </p:txBody>
      </p:sp>
    </p:spTree>
    <p:extLst>
      <p:ext uri="{BB962C8B-B14F-4D97-AF65-F5344CB8AC3E}">
        <p14:creationId xmlns:p14="http://schemas.microsoft.com/office/powerpoint/2010/main" val="2663644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directors and their assistants are ROCK STARS to their students</a:t>
            </a:r>
          </a:p>
          <a:p>
            <a:endParaRPr lang="en-US"/>
          </a:p>
          <a:p>
            <a:r>
              <a:rPr lang="en-US"/>
              <a:t>Some hours for band camps – 8a.m-8p.m.</a:t>
            </a:r>
          </a:p>
          <a:p>
            <a:endParaRPr lang="en-US"/>
          </a:p>
          <a:p>
            <a:r>
              <a:rPr lang="en-US"/>
              <a:t>Hours after school starts – each day until sometimes 7 or later.</a:t>
            </a:r>
          </a:p>
          <a:p>
            <a:endParaRPr lang="en-US"/>
          </a:p>
          <a:p>
            <a:r>
              <a:rPr lang="en-US"/>
              <a:t>They are a family!  </a:t>
            </a:r>
          </a:p>
        </p:txBody>
      </p:sp>
      <p:sp>
        <p:nvSpPr>
          <p:cNvPr id="4" name="Slide Number Placeholder 3"/>
          <p:cNvSpPr>
            <a:spLocks noGrp="1"/>
          </p:cNvSpPr>
          <p:nvPr>
            <p:ph type="sldNum" sz="quarter" idx="10"/>
          </p:nvPr>
        </p:nvSpPr>
        <p:spPr/>
        <p:txBody>
          <a:bodyPr/>
          <a:lstStyle/>
          <a:p>
            <a:fld id="{81E19690-1070-48F3-B6BC-2F553CA35CAA}" type="slidenum">
              <a:rPr lang="en-US"/>
              <a:t>16</a:t>
            </a:fld>
            <a:endParaRPr lang="en-US"/>
          </a:p>
        </p:txBody>
      </p:sp>
    </p:spTree>
    <p:extLst>
      <p:ext uri="{BB962C8B-B14F-4D97-AF65-F5344CB8AC3E}">
        <p14:creationId xmlns:p14="http://schemas.microsoft.com/office/powerpoint/2010/main" val="3993420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note of these dates!  They are also in your packet!</a:t>
            </a:r>
          </a:p>
          <a:p>
            <a:endParaRPr lang="en-US"/>
          </a:p>
          <a:p>
            <a:r>
              <a:rPr lang="en-US"/>
              <a:t>Come out and support our 5 wonderful band programs!</a:t>
            </a:r>
          </a:p>
        </p:txBody>
      </p:sp>
      <p:sp>
        <p:nvSpPr>
          <p:cNvPr id="4" name="Slide Number Placeholder 3"/>
          <p:cNvSpPr>
            <a:spLocks noGrp="1"/>
          </p:cNvSpPr>
          <p:nvPr>
            <p:ph type="sldNum" sz="quarter" idx="10"/>
          </p:nvPr>
        </p:nvSpPr>
        <p:spPr/>
        <p:txBody>
          <a:bodyPr/>
          <a:lstStyle/>
          <a:p>
            <a:fld id="{81E19690-1070-48F3-B6BC-2F553CA35CAA}" type="slidenum">
              <a:rPr lang="en-US"/>
              <a:t>17</a:t>
            </a:fld>
            <a:endParaRPr lang="en-US"/>
          </a:p>
        </p:txBody>
      </p:sp>
    </p:spTree>
    <p:extLst>
      <p:ext uri="{BB962C8B-B14F-4D97-AF65-F5344CB8AC3E}">
        <p14:creationId xmlns:p14="http://schemas.microsoft.com/office/powerpoint/2010/main" val="787826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SPLOST:  </a:t>
            </a:r>
            <a:r>
              <a:rPr lang="en-US" b="1"/>
              <a:t>All of our students</a:t>
            </a:r>
            <a:r>
              <a:rPr lang="en-US"/>
              <a:t> are impacted by the instruments and equipment we have been able to purchase through SPLOST.  For all of our schools, SPLOST has allowed us to add to and modernize our equipment to meet the needs of our growing band programs.  At SPHS, both the band program and the marching band has grown significantly in the past four years.  Four years ago, the Marching Band at SPHS was 120 students; this year it is 185.  Without the instruments we were able to purchase with SPLOST funds, it would have been impossible to facilitate our growth.  SPLOST has allowed us to purchase high quality instruments that continue to enable our students to be successful both inside and outside of the classroom.</a:t>
            </a:r>
          </a:p>
          <a:p>
            <a:endParaRPr lang="en-US"/>
          </a:p>
          <a:p>
            <a:r>
              <a:rPr lang="en-US"/>
              <a:t>Now I will turn it over to our Choral Representative for tonight, Chelsea Rhoades</a:t>
            </a:r>
          </a:p>
          <a:p>
            <a:endParaRPr lang="en-US"/>
          </a:p>
          <a:p>
            <a:r>
              <a:rPr lang="en-US"/>
              <a:t>Chelsea is the Director of Choral Activities at North Paulding High School</a:t>
            </a:r>
          </a:p>
          <a:p>
            <a:br>
              <a:rPr lang="en-US"/>
            </a:br>
            <a:r>
              <a:rPr lang="en-US"/>
              <a:t>For SPHS – at least 50% of our students use a SPLOST funded instrument. </a:t>
            </a:r>
            <a:endParaRPr/>
          </a:p>
          <a:p>
            <a:endParaRPr lang="en-US"/>
          </a:p>
        </p:txBody>
      </p:sp>
      <p:sp>
        <p:nvSpPr>
          <p:cNvPr id="4" name="Slide Number Placeholder 3"/>
          <p:cNvSpPr>
            <a:spLocks noGrp="1"/>
          </p:cNvSpPr>
          <p:nvPr>
            <p:ph type="sldNum" sz="quarter" idx="10"/>
          </p:nvPr>
        </p:nvSpPr>
        <p:spPr/>
        <p:txBody>
          <a:bodyPr/>
          <a:lstStyle/>
          <a:p>
            <a:fld id="{81E19690-1070-48F3-B6BC-2F553CA35CAA}" type="slidenum">
              <a:rPr lang="en-US"/>
              <a:t>18</a:t>
            </a:fld>
            <a:endParaRPr lang="en-US"/>
          </a:p>
        </p:txBody>
      </p:sp>
    </p:spTree>
    <p:extLst>
      <p:ext uri="{BB962C8B-B14F-4D97-AF65-F5344CB8AC3E}">
        <p14:creationId xmlns:p14="http://schemas.microsoft.com/office/powerpoint/2010/main" val="4005038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Chelsea</a:t>
            </a:r>
          </a:p>
        </p:txBody>
      </p:sp>
      <p:sp>
        <p:nvSpPr>
          <p:cNvPr id="4" name="Slide Number Placeholder 3"/>
          <p:cNvSpPr>
            <a:spLocks noGrp="1"/>
          </p:cNvSpPr>
          <p:nvPr>
            <p:ph type="sldNum" sz="quarter" idx="10"/>
          </p:nvPr>
        </p:nvSpPr>
        <p:spPr/>
        <p:txBody>
          <a:bodyPr/>
          <a:lstStyle/>
          <a:p>
            <a:fld id="{81E19690-1070-48F3-B6BC-2F553CA35CAA}" type="slidenum">
              <a:rPr lang="en-US"/>
              <a:t>19</a:t>
            </a:fld>
            <a:endParaRPr lang="en-US"/>
          </a:p>
        </p:txBody>
      </p:sp>
    </p:spTree>
    <p:extLst>
      <p:ext uri="{BB962C8B-B14F-4D97-AF65-F5344CB8AC3E}">
        <p14:creationId xmlns:p14="http://schemas.microsoft.com/office/powerpoint/2010/main" val="4140816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LIFTS YOU?</a:t>
            </a:r>
          </a:p>
          <a:p>
            <a:endParaRPr lang="en-US"/>
          </a:p>
          <a:p>
            <a:r>
              <a:rPr lang="en-US"/>
              <a:t>In the Fine and Performing Arts, we are OUT of the box.  Inspiration comes from unexpected places and Beauty is definitely in the eye of the beholder.</a:t>
            </a:r>
          </a:p>
          <a:p>
            <a:endParaRPr lang="en-US"/>
          </a:p>
          <a:p>
            <a:r>
              <a:rPr lang="en-US"/>
              <a:t>Our GOAL is not always the final product – most of the time, it is about the process. </a:t>
            </a:r>
          </a:p>
          <a:p>
            <a:endParaRPr lang="en-US"/>
          </a:p>
          <a:p>
            <a:r>
              <a:rPr lang="en-US"/>
              <a:t>In the Fine and Performing Arts – we never fully ARRIVE.  We are striving every single day for more</a:t>
            </a:r>
          </a:p>
          <a:p>
            <a:endParaRPr lang="en-US"/>
          </a:p>
          <a:p>
            <a:endParaRPr lang="en-US"/>
          </a:p>
        </p:txBody>
      </p:sp>
      <p:sp>
        <p:nvSpPr>
          <p:cNvPr id="4" name="Slide Number Placeholder 3"/>
          <p:cNvSpPr>
            <a:spLocks noGrp="1"/>
          </p:cNvSpPr>
          <p:nvPr>
            <p:ph type="sldNum" sz="quarter" idx="10"/>
          </p:nvPr>
        </p:nvSpPr>
        <p:spPr/>
        <p:txBody>
          <a:bodyPr/>
          <a:lstStyle/>
          <a:p>
            <a:fld id="{81E19690-1070-48F3-B6BC-2F553CA35CAA}" type="slidenum">
              <a:rPr lang="en-US"/>
              <a:t>2</a:t>
            </a:fld>
            <a:endParaRPr lang="en-US"/>
          </a:p>
        </p:txBody>
      </p:sp>
    </p:spTree>
    <p:extLst>
      <p:ext uri="{BB962C8B-B14F-4D97-AF65-F5344CB8AC3E}">
        <p14:creationId xmlns:p14="http://schemas.microsoft.com/office/powerpoint/2010/main" val="2367347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Chelsea</a:t>
            </a:r>
          </a:p>
        </p:txBody>
      </p:sp>
      <p:sp>
        <p:nvSpPr>
          <p:cNvPr id="4" name="Slide Number Placeholder 3"/>
          <p:cNvSpPr>
            <a:spLocks noGrp="1"/>
          </p:cNvSpPr>
          <p:nvPr>
            <p:ph type="sldNum" sz="quarter" idx="10"/>
          </p:nvPr>
        </p:nvSpPr>
        <p:spPr/>
        <p:txBody>
          <a:bodyPr/>
          <a:lstStyle/>
          <a:p>
            <a:fld id="{81E19690-1070-48F3-B6BC-2F553CA35CAA}" type="slidenum">
              <a:rPr lang="en-US"/>
              <a:t>20</a:t>
            </a:fld>
            <a:endParaRPr lang="en-US"/>
          </a:p>
        </p:txBody>
      </p:sp>
    </p:spTree>
    <p:extLst>
      <p:ext uri="{BB962C8B-B14F-4D97-AF65-F5344CB8AC3E}">
        <p14:creationId xmlns:p14="http://schemas.microsoft.com/office/powerpoint/2010/main" val="2278461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Chelsea</a:t>
            </a:r>
          </a:p>
        </p:txBody>
      </p:sp>
      <p:sp>
        <p:nvSpPr>
          <p:cNvPr id="4" name="Slide Number Placeholder 3"/>
          <p:cNvSpPr>
            <a:spLocks noGrp="1"/>
          </p:cNvSpPr>
          <p:nvPr>
            <p:ph type="sldNum" sz="quarter" idx="10"/>
          </p:nvPr>
        </p:nvSpPr>
        <p:spPr/>
        <p:txBody>
          <a:bodyPr/>
          <a:lstStyle/>
          <a:p>
            <a:fld id="{81E19690-1070-48F3-B6BC-2F553CA35CAA}" type="slidenum">
              <a:rPr lang="en-US"/>
              <a:t>21</a:t>
            </a:fld>
            <a:endParaRPr lang="en-US"/>
          </a:p>
        </p:txBody>
      </p:sp>
    </p:spTree>
    <p:extLst>
      <p:ext uri="{BB962C8B-B14F-4D97-AF65-F5344CB8AC3E}">
        <p14:creationId xmlns:p14="http://schemas.microsoft.com/office/powerpoint/2010/main" val="3341327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Katie</a:t>
            </a:r>
          </a:p>
          <a:p>
            <a:endParaRPr lang="en-US"/>
          </a:p>
          <a:p>
            <a:r>
              <a:rPr lang="en-US"/>
              <a:t>Power programs at the high schools that send students into college and career begin right here!</a:t>
            </a:r>
            <a:endParaRPr/>
          </a:p>
          <a:p>
            <a:endParaRPr lang="en-US"/>
          </a:p>
          <a:p>
            <a:r>
              <a:rPr lang="en-US"/>
              <a:t>Elementary!  </a:t>
            </a:r>
          </a:p>
        </p:txBody>
      </p:sp>
      <p:sp>
        <p:nvSpPr>
          <p:cNvPr id="4" name="Slide Number Placeholder 3"/>
          <p:cNvSpPr>
            <a:spLocks noGrp="1"/>
          </p:cNvSpPr>
          <p:nvPr>
            <p:ph type="sldNum" sz="quarter" idx="10"/>
          </p:nvPr>
        </p:nvSpPr>
        <p:spPr/>
        <p:txBody>
          <a:bodyPr/>
          <a:lstStyle/>
          <a:p>
            <a:fld id="{81E19690-1070-48F3-B6BC-2F553CA35CAA}" type="slidenum">
              <a:rPr lang="en-US"/>
              <a:t>22</a:t>
            </a:fld>
            <a:endParaRPr lang="en-US"/>
          </a:p>
        </p:txBody>
      </p:sp>
    </p:spTree>
    <p:extLst>
      <p:ext uri="{BB962C8B-B14F-4D97-AF65-F5344CB8AC3E}">
        <p14:creationId xmlns:p14="http://schemas.microsoft.com/office/powerpoint/2010/main" val="1228037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Katie will talk about the upcoming standards refresh here</a:t>
            </a:r>
          </a:p>
          <a:p>
            <a:endParaRPr lang="en-US"/>
          </a:p>
          <a:p>
            <a:r>
              <a:rPr lang="en-US"/>
              <a:t>Talking about what has been going on with our first Curriculum Design and what will be going on with the upcoming changes from the state.</a:t>
            </a:r>
          </a:p>
          <a:p>
            <a:endParaRPr lang="en-US"/>
          </a:p>
          <a:p>
            <a:r>
              <a:rPr lang="en-US"/>
              <a:t>Elementary Honor Chorus highlighted here</a:t>
            </a:r>
          </a:p>
          <a:p>
            <a:endParaRPr lang="en-US"/>
          </a:p>
          <a:p>
            <a:r>
              <a:rPr lang="en-US"/>
              <a:t>**Event is held the weekend of March 9-10 with a community concert given on Saturday, March 10 at 5:00p.m. at EPHS theatre.  </a:t>
            </a:r>
          </a:p>
          <a:p>
            <a:endParaRPr lang="en-US"/>
          </a:p>
          <a:p>
            <a:r>
              <a:rPr lang="en-US"/>
              <a:t>This is included in your packet!</a:t>
            </a:r>
          </a:p>
          <a:p>
            <a:endParaRPr lang="en-US"/>
          </a:p>
          <a:p>
            <a:r>
              <a:rPr lang="en-US"/>
              <a:t>Curriculum Design Team to be formed after this year</a:t>
            </a:r>
          </a:p>
          <a:p>
            <a:endParaRPr lang="en-US"/>
          </a:p>
          <a:p>
            <a:endParaRPr lang="en-US"/>
          </a:p>
        </p:txBody>
      </p:sp>
      <p:sp>
        <p:nvSpPr>
          <p:cNvPr id="4" name="Slide Number Placeholder 3"/>
          <p:cNvSpPr>
            <a:spLocks noGrp="1"/>
          </p:cNvSpPr>
          <p:nvPr>
            <p:ph type="sldNum" sz="quarter" idx="10"/>
          </p:nvPr>
        </p:nvSpPr>
        <p:spPr/>
        <p:txBody>
          <a:bodyPr/>
          <a:lstStyle/>
          <a:p>
            <a:fld id="{81E19690-1070-48F3-B6BC-2F553CA35CAA}" type="slidenum">
              <a:rPr lang="en-US"/>
              <a:t>23</a:t>
            </a:fld>
            <a:endParaRPr lang="en-US"/>
          </a:p>
        </p:txBody>
      </p:sp>
    </p:spTree>
    <p:extLst>
      <p:ext uri="{BB962C8B-B14F-4D97-AF65-F5344CB8AC3E}">
        <p14:creationId xmlns:p14="http://schemas.microsoft.com/office/powerpoint/2010/main" val="552178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Katie</a:t>
            </a:r>
          </a:p>
          <a:p>
            <a:endParaRPr lang="en-US"/>
          </a:p>
          <a:p>
            <a:r>
              <a:rPr lang="en-US"/>
              <a:t>Recognize the Leadership and what they do during the year</a:t>
            </a:r>
          </a:p>
        </p:txBody>
      </p:sp>
      <p:sp>
        <p:nvSpPr>
          <p:cNvPr id="4" name="Slide Number Placeholder 3"/>
          <p:cNvSpPr>
            <a:spLocks noGrp="1"/>
          </p:cNvSpPr>
          <p:nvPr>
            <p:ph type="sldNum" sz="quarter" idx="10"/>
          </p:nvPr>
        </p:nvSpPr>
        <p:spPr/>
        <p:txBody>
          <a:bodyPr/>
          <a:lstStyle/>
          <a:p>
            <a:fld id="{81E19690-1070-48F3-B6BC-2F553CA35CAA}" type="slidenum">
              <a:rPr lang="en-US"/>
              <a:t>24</a:t>
            </a:fld>
            <a:endParaRPr lang="en-US"/>
          </a:p>
        </p:txBody>
      </p:sp>
    </p:spTree>
    <p:extLst>
      <p:ext uri="{BB962C8B-B14F-4D97-AF65-F5344CB8AC3E}">
        <p14:creationId xmlns:p14="http://schemas.microsoft.com/office/powerpoint/2010/main" val="921172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Katie will talk about Elementary Art</a:t>
            </a:r>
          </a:p>
          <a:p>
            <a:endParaRPr lang="en-US"/>
          </a:p>
          <a:p>
            <a:endParaRPr lang="en-US"/>
          </a:p>
          <a:p>
            <a:endParaRPr lang="en-US"/>
          </a:p>
        </p:txBody>
      </p:sp>
      <p:sp>
        <p:nvSpPr>
          <p:cNvPr id="4" name="Slide Number Placeholder 3"/>
          <p:cNvSpPr>
            <a:spLocks noGrp="1"/>
          </p:cNvSpPr>
          <p:nvPr>
            <p:ph type="sldNum" sz="quarter" idx="10"/>
          </p:nvPr>
        </p:nvSpPr>
        <p:spPr/>
        <p:txBody>
          <a:bodyPr/>
          <a:lstStyle/>
          <a:p>
            <a:fld id="{81E19690-1070-48F3-B6BC-2F553CA35CAA}" type="slidenum">
              <a:rPr lang="en-US"/>
              <a:t>25</a:t>
            </a:fld>
            <a:endParaRPr lang="en-US"/>
          </a:p>
        </p:txBody>
      </p:sp>
    </p:spTree>
    <p:extLst>
      <p:ext uri="{BB962C8B-B14F-4D97-AF65-F5344CB8AC3E}">
        <p14:creationId xmlns:p14="http://schemas.microsoft.com/office/powerpoint/2010/main" val="3205306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Katie will recognize the Elementary Art Curriculum Design Team</a:t>
            </a:r>
          </a:p>
          <a:p>
            <a:endParaRPr lang="en-US"/>
          </a:p>
          <a:p>
            <a:r>
              <a:rPr lang="en-US"/>
              <a:t>The process has taken a year. </a:t>
            </a:r>
          </a:p>
          <a:p>
            <a:endParaRPr lang="en-US"/>
          </a:p>
          <a:p>
            <a:r>
              <a:rPr lang="en-US"/>
              <a:t>Standards have been completely refreshed from the State Department of Education </a:t>
            </a:r>
          </a:p>
          <a:p>
            <a:endParaRPr lang="en-US"/>
          </a:p>
          <a:p>
            <a:r>
              <a:rPr lang="en-US"/>
              <a:t>New Curriculum Design based on these new standards</a:t>
            </a:r>
          </a:p>
          <a:p>
            <a:endParaRPr lang="en-US"/>
          </a:p>
          <a:p>
            <a:r>
              <a:rPr lang="en-US"/>
              <a:t>Much of our elementary art classrooms will incorporate cross-curricular components.  - A lot of Science and Math included!  STEAM</a:t>
            </a:r>
          </a:p>
          <a:p>
            <a:endParaRPr lang="en-US"/>
          </a:p>
          <a:p>
            <a:r>
              <a:rPr lang="en-US"/>
              <a:t>Introduce Anne and the breakout time</a:t>
            </a:r>
          </a:p>
          <a:p>
            <a:endParaRPr lang="en-US"/>
          </a:p>
        </p:txBody>
      </p:sp>
      <p:sp>
        <p:nvSpPr>
          <p:cNvPr id="4" name="Slide Number Placeholder 3"/>
          <p:cNvSpPr>
            <a:spLocks noGrp="1"/>
          </p:cNvSpPr>
          <p:nvPr>
            <p:ph type="sldNum" sz="quarter" idx="10"/>
          </p:nvPr>
        </p:nvSpPr>
        <p:spPr/>
        <p:txBody>
          <a:bodyPr/>
          <a:lstStyle/>
          <a:p>
            <a:fld id="{81E19690-1070-48F3-B6BC-2F553CA35CAA}" type="slidenum">
              <a:rPr lang="en-US"/>
              <a:t>26</a:t>
            </a:fld>
            <a:endParaRPr lang="en-US"/>
          </a:p>
        </p:txBody>
      </p:sp>
    </p:spTree>
    <p:extLst>
      <p:ext uri="{BB962C8B-B14F-4D97-AF65-F5344CB8AC3E}">
        <p14:creationId xmlns:p14="http://schemas.microsoft.com/office/powerpoint/2010/main" val="322388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Fine Arts are naturally cross curricular!  </a:t>
            </a:r>
          </a:p>
          <a:p>
            <a:endParaRPr lang="en-US"/>
          </a:p>
          <a:p>
            <a:r>
              <a:rPr lang="en-US"/>
              <a:t>A Main Component of the new art standards is that students can "Connect art to other subjects" and "Connect Art to MY world"</a:t>
            </a:r>
          </a:p>
          <a:p>
            <a:endParaRPr lang="en-US"/>
          </a:p>
          <a:p>
            <a:endParaRPr lang="en-US"/>
          </a:p>
        </p:txBody>
      </p:sp>
      <p:sp>
        <p:nvSpPr>
          <p:cNvPr id="4" name="Slide Number Placeholder 3"/>
          <p:cNvSpPr>
            <a:spLocks noGrp="1"/>
          </p:cNvSpPr>
          <p:nvPr>
            <p:ph type="sldNum" sz="quarter" idx="10"/>
          </p:nvPr>
        </p:nvSpPr>
        <p:spPr/>
        <p:txBody>
          <a:bodyPr/>
          <a:lstStyle/>
          <a:p>
            <a:fld id="{81E19690-1070-48F3-B6BC-2F553CA35CAA}" type="slidenum">
              <a:rPr lang="en-US"/>
              <a:t>27</a:t>
            </a:fld>
            <a:endParaRPr lang="en-US"/>
          </a:p>
        </p:txBody>
      </p:sp>
    </p:spTree>
    <p:extLst>
      <p:ext uri="{BB962C8B-B14F-4D97-AF65-F5344CB8AC3E}">
        <p14:creationId xmlns:p14="http://schemas.microsoft.com/office/powerpoint/2010/main" val="1124833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Anne</a:t>
            </a:r>
          </a:p>
        </p:txBody>
      </p:sp>
      <p:sp>
        <p:nvSpPr>
          <p:cNvPr id="4" name="Slide Number Placeholder 3"/>
          <p:cNvSpPr>
            <a:spLocks noGrp="1"/>
          </p:cNvSpPr>
          <p:nvPr>
            <p:ph type="sldNum" sz="quarter" idx="10"/>
          </p:nvPr>
        </p:nvSpPr>
        <p:spPr/>
        <p:txBody>
          <a:bodyPr/>
          <a:lstStyle/>
          <a:p>
            <a:fld id="{81E19690-1070-48F3-B6BC-2F553CA35CAA}" type="slidenum">
              <a:rPr lang="en-US"/>
              <a:t>28</a:t>
            </a:fld>
            <a:endParaRPr lang="en-US"/>
          </a:p>
        </p:txBody>
      </p:sp>
    </p:spTree>
    <p:extLst>
      <p:ext uri="{BB962C8B-B14F-4D97-AF65-F5344CB8AC3E}">
        <p14:creationId xmlns:p14="http://schemas.microsoft.com/office/powerpoint/2010/main" val="2140529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Anne</a:t>
            </a:r>
          </a:p>
        </p:txBody>
      </p:sp>
      <p:sp>
        <p:nvSpPr>
          <p:cNvPr id="4" name="Slide Number Placeholder 3"/>
          <p:cNvSpPr>
            <a:spLocks noGrp="1"/>
          </p:cNvSpPr>
          <p:nvPr>
            <p:ph type="sldNum" sz="quarter" idx="10"/>
          </p:nvPr>
        </p:nvSpPr>
        <p:spPr/>
        <p:txBody>
          <a:bodyPr/>
          <a:lstStyle/>
          <a:p>
            <a:fld id="{81E19690-1070-48F3-B6BC-2F553CA35CAA}" type="slidenum">
              <a:rPr lang="en-US"/>
              <a:t>29</a:t>
            </a:fld>
            <a:endParaRPr lang="en-US"/>
          </a:p>
        </p:txBody>
      </p:sp>
    </p:spTree>
    <p:extLst>
      <p:ext uri="{BB962C8B-B14F-4D97-AF65-F5344CB8AC3E}">
        <p14:creationId xmlns:p14="http://schemas.microsoft.com/office/powerpoint/2010/main" val="3023844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Success is measured in multiple ways in the fine arts. </a:t>
            </a:r>
          </a:p>
          <a:p>
            <a:endParaRPr lang="en-US"/>
          </a:p>
          <a:p>
            <a:r>
              <a:rPr lang="en-US"/>
              <a:t>What does it SOUND like?  Perhaps it is a simple strum of the very first chord in middle school guitar</a:t>
            </a:r>
          </a:p>
          <a:p>
            <a:endParaRPr lang="en-US"/>
          </a:p>
          <a:p>
            <a:r>
              <a:rPr lang="en-US"/>
              <a:t>Perhaps it is a slow scale from the trumpets in 2nd period, 6th Grade band.</a:t>
            </a:r>
          </a:p>
        </p:txBody>
      </p:sp>
      <p:sp>
        <p:nvSpPr>
          <p:cNvPr id="4" name="Slide Number Placeholder 3"/>
          <p:cNvSpPr>
            <a:spLocks noGrp="1"/>
          </p:cNvSpPr>
          <p:nvPr>
            <p:ph type="sldNum" sz="quarter" idx="10"/>
          </p:nvPr>
        </p:nvSpPr>
        <p:spPr/>
        <p:txBody>
          <a:bodyPr/>
          <a:lstStyle/>
          <a:p>
            <a:fld id="{81E19690-1070-48F3-B6BC-2F553CA35CAA}" type="slidenum">
              <a:rPr lang="en-US"/>
              <a:t>3</a:t>
            </a:fld>
            <a:endParaRPr lang="en-US"/>
          </a:p>
        </p:txBody>
      </p:sp>
    </p:spTree>
    <p:extLst>
      <p:ext uri="{BB962C8B-B14F-4D97-AF65-F5344CB8AC3E}">
        <p14:creationId xmlns:p14="http://schemas.microsoft.com/office/powerpoint/2010/main" val="2099202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Anne</a:t>
            </a:r>
          </a:p>
        </p:txBody>
      </p:sp>
      <p:sp>
        <p:nvSpPr>
          <p:cNvPr id="4" name="Slide Number Placeholder 3"/>
          <p:cNvSpPr>
            <a:spLocks noGrp="1"/>
          </p:cNvSpPr>
          <p:nvPr>
            <p:ph type="sldNum" sz="quarter" idx="10"/>
          </p:nvPr>
        </p:nvSpPr>
        <p:spPr/>
        <p:txBody>
          <a:bodyPr/>
          <a:lstStyle/>
          <a:p>
            <a:fld id="{81E19690-1070-48F3-B6BC-2F553CA35CAA}" type="slidenum">
              <a:rPr lang="en-US"/>
              <a:t>30</a:t>
            </a:fld>
            <a:endParaRPr lang="en-US"/>
          </a:p>
        </p:txBody>
      </p:sp>
    </p:spTree>
    <p:extLst>
      <p:ext uri="{BB962C8B-B14F-4D97-AF65-F5344CB8AC3E}">
        <p14:creationId xmlns:p14="http://schemas.microsoft.com/office/powerpoint/2010/main" val="1821084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Anne</a:t>
            </a:r>
          </a:p>
        </p:txBody>
      </p:sp>
      <p:sp>
        <p:nvSpPr>
          <p:cNvPr id="4" name="Slide Number Placeholder 3"/>
          <p:cNvSpPr>
            <a:spLocks noGrp="1"/>
          </p:cNvSpPr>
          <p:nvPr>
            <p:ph type="sldNum" sz="quarter" idx="10"/>
          </p:nvPr>
        </p:nvSpPr>
        <p:spPr/>
        <p:txBody>
          <a:bodyPr/>
          <a:lstStyle/>
          <a:p>
            <a:fld id="{81E19690-1070-48F3-B6BC-2F553CA35CAA}" type="slidenum">
              <a:rPr lang="en-US"/>
              <a:t>31</a:t>
            </a:fld>
            <a:endParaRPr lang="en-US"/>
          </a:p>
        </p:txBody>
      </p:sp>
    </p:spTree>
    <p:extLst>
      <p:ext uri="{BB962C8B-B14F-4D97-AF65-F5344CB8AC3E}">
        <p14:creationId xmlns:p14="http://schemas.microsoft.com/office/powerpoint/2010/main" val="282010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Anne</a:t>
            </a:r>
          </a:p>
        </p:txBody>
      </p:sp>
      <p:sp>
        <p:nvSpPr>
          <p:cNvPr id="4" name="Slide Number Placeholder 3"/>
          <p:cNvSpPr>
            <a:spLocks noGrp="1"/>
          </p:cNvSpPr>
          <p:nvPr>
            <p:ph type="sldNum" sz="quarter" idx="10"/>
          </p:nvPr>
        </p:nvSpPr>
        <p:spPr/>
        <p:txBody>
          <a:bodyPr/>
          <a:lstStyle/>
          <a:p>
            <a:fld id="{81E19690-1070-48F3-B6BC-2F553CA35CAA}" type="slidenum">
              <a:rPr lang="en-US"/>
              <a:t>32</a:t>
            </a:fld>
            <a:endParaRPr lang="en-US"/>
          </a:p>
        </p:txBody>
      </p:sp>
    </p:spTree>
    <p:extLst>
      <p:ext uri="{BB962C8B-B14F-4D97-AF65-F5344CB8AC3E}">
        <p14:creationId xmlns:p14="http://schemas.microsoft.com/office/powerpoint/2010/main" val="3397492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Anne</a:t>
            </a:r>
          </a:p>
        </p:txBody>
      </p:sp>
      <p:sp>
        <p:nvSpPr>
          <p:cNvPr id="4" name="Slide Number Placeholder 3"/>
          <p:cNvSpPr>
            <a:spLocks noGrp="1"/>
          </p:cNvSpPr>
          <p:nvPr>
            <p:ph type="sldNum" sz="quarter" idx="10"/>
          </p:nvPr>
        </p:nvSpPr>
        <p:spPr/>
        <p:txBody>
          <a:bodyPr/>
          <a:lstStyle/>
          <a:p>
            <a:fld id="{81E19690-1070-48F3-B6BC-2F553CA35CAA}" type="slidenum">
              <a:rPr lang="en-US"/>
              <a:t>33</a:t>
            </a:fld>
            <a:endParaRPr lang="en-US"/>
          </a:p>
        </p:txBody>
      </p:sp>
    </p:spTree>
    <p:extLst>
      <p:ext uri="{BB962C8B-B14F-4D97-AF65-F5344CB8AC3E}">
        <p14:creationId xmlns:p14="http://schemas.microsoft.com/office/powerpoint/2010/main" val="3882288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Anne – please explain this competition and what that means for these students</a:t>
            </a:r>
          </a:p>
          <a:p>
            <a:endParaRPr lang="en-US"/>
          </a:p>
          <a:p>
            <a:endParaRPr lang="en-US"/>
          </a:p>
        </p:txBody>
      </p:sp>
      <p:sp>
        <p:nvSpPr>
          <p:cNvPr id="4" name="Slide Number Placeholder 3"/>
          <p:cNvSpPr>
            <a:spLocks noGrp="1"/>
          </p:cNvSpPr>
          <p:nvPr>
            <p:ph type="sldNum" sz="quarter" idx="10"/>
          </p:nvPr>
        </p:nvSpPr>
        <p:spPr/>
        <p:txBody>
          <a:bodyPr/>
          <a:lstStyle/>
          <a:p>
            <a:fld id="{81E19690-1070-48F3-B6BC-2F553CA35CAA}" type="slidenum">
              <a:rPr lang="en-US"/>
              <a:t>34</a:t>
            </a:fld>
            <a:endParaRPr lang="en-US"/>
          </a:p>
        </p:txBody>
      </p:sp>
    </p:spTree>
    <p:extLst>
      <p:ext uri="{BB962C8B-B14F-4D97-AF65-F5344CB8AC3E}">
        <p14:creationId xmlns:p14="http://schemas.microsoft.com/office/powerpoint/2010/main" val="3932943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r>
              <a:rPr lang="en-US"/>
              <a:t>Every year, we have multiple theatrical performances at each school.</a:t>
            </a:r>
          </a:p>
          <a:p>
            <a:endParaRPr lang="en-US"/>
          </a:p>
          <a:p>
            <a:r>
              <a:rPr lang="en-US"/>
              <a:t>In the fall, there are One-Act performances and the One-Act Competition</a:t>
            </a:r>
          </a:p>
          <a:p>
            <a:endParaRPr lang="en-US"/>
          </a:p>
          <a:p>
            <a:r>
              <a:rPr lang="en-US"/>
              <a:t>In the Spring, students attend </a:t>
            </a:r>
            <a:r>
              <a:rPr lang="en-US" err="1"/>
              <a:t>ThesCon</a:t>
            </a:r>
            <a:r>
              <a:rPr lang="en-US"/>
              <a:t> and each school puts on a Musical</a:t>
            </a:r>
          </a:p>
          <a:p>
            <a:endParaRPr lang="en-US"/>
          </a:p>
          <a:p>
            <a:endParaRPr lang="en-US"/>
          </a:p>
        </p:txBody>
      </p:sp>
      <p:sp>
        <p:nvSpPr>
          <p:cNvPr id="4" name="Slide Number Placeholder 3"/>
          <p:cNvSpPr>
            <a:spLocks noGrp="1"/>
          </p:cNvSpPr>
          <p:nvPr>
            <p:ph type="sldNum" sz="quarter" idx="10"/>
          </p:nvPr>
        </p:nvSpPr>
        <p:spPr/>
        <p:txBody>
          <a:bodyPr/>
          <a:lstStyle/>
          <a:p>
            <a:fld id="{81E19690-1070-48F3-B6BC-2F553CA35CAA}" type="slidenum">
              <a:rPr lang="en-US"/>
              <a:t>35</a:t>
            </a:fld>
            <a:endParaRPr lang="en-US"/>
          </a:p>
        </p:txBody>
      </p:sp>
    </p:spTree>
    <p:extLst>
      <p:ext uri="{BB962C8B-B14F-4D97-AF65-F5344CB8AC3E}">
        <p14:creationId xmlns:p14="http://schemas.microsoft.com/office/powerpoint/2010/main" val="726047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E19690-1070-48F3-B6BC-2F553CA35CAA}" type="slidenum">
              <a:rPr lang="en-US"/>
              <a:t>36</a:t>
            </a:fld>
            <a:endParaRPr lang="en-US"/>
          </a:p>
        </p:txBody>
      </p:sp>
    </p:spTree>
    <p:extLst>
      <p:ext uri="{BB962C8B-B14F-4D97-AF65-F5344CB8AC3E}">
        <p14:creationId xmlns:p14="http://schemas.microsoft.com/office/powerpoint/2010/main" val="13504607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Theatre at the High School Level is a very rewarding experience and one that opens doors for students interested in a future in the theatre arts</a:t>
            </a:r>
          </a:p>
          <a:p>
            <a:endParaRPr lang="en-US"/>
          </a:p>
          <a:p>
            <a:r>
              <a:rPr lang="en-US"/>
              <a:t>ttp://www.esenetworks.com/custom.aspx?id=15424&amp;menu=110062</a:t>
            </a:r>
            <a:endParaRPr/>
          </a:p>
        </p:txBody>
      </p:sp>
      <p:sp>
        <p:nvSpPr>
          <p:cNvPr id="4" name="Slide Number Placeholder 3"/>
          <p:cNvSpPr>
            <a:spLocks noGrp="1"/>
          </p:cNvSpPr>
          <p:nvPr>
            <p:ph type="sldNum" sz="quarter" idx="10"/>
          </p:nvPr>
        </p:nvSpPr>
        <p:spPr/>
        <p:txBody>
          <a:bodyPr/>
          <a:lstStyle/>
          <a:p>
            <a:fld id="{81E19690-1070-48F3-B6BC-2F553CA35CAA}" type="slidenum">
              <a:rPr lang="en-US"/>
              <a:t>37</a:t>
            </a:fld>
            <a:endParaRPr lang="en-US"/>
          </a:p>
        </p:txBody>
      </p:sp>
    </p:spTree>
    <p:extLst>
      <p:ext uri="{BB962C8B-B14F-4D97-AF65-F5344CB8AC3E}">
        <p14:creationId xmlns:p14="http://schemas.microsoft.com/office/powerpoint/2010/main" val="41639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Three of our students earned placement with the Governor's Honors Program for 2017 at Berry College.</a:t>
            </a:r>
          </a:p>
          <a:p>
            <a:endParaRPr lang="en-US"/>
          </a:p>
          <a:p>
            <a:r>
              <a:rPr lang="en-US"/>
              <a:t>They spent the majority of their summer in intensive workshops and trainings</a:t>
            </a:r>
          </a:p>
        </p:txBody>
      </p:sp>
      <p:sp>
        <p:nvSpPr>
          <p:cNvPr id="4" name="Slide Number Placeholder 3"/>
          <p:cNvSpPr>
            <a:spLocks noGrp="1"/>
          </p:cNvSpPr>
          <p:nvPr>
            <p:ph type="sldNum" sz="quarter" idx="10"/>
          </p:nvPr>
        </p:nvSpPr>
        <p:spPr/>
        <p:txBody>
          <a:bodyPr/>
          <a:lstStyle/>
          <a:p>
            <a:fld id="{81E19690-1070-48F3-B6BC-2F553CA35CAA}" type="slidenum">
              <a:rPr lang="en-US"/>
              <a:t>38</a:t>
            </a:fld>
            <a:endParaRPr lang="en-US"/>
          </a:p>
        </p:txBody>
      </p:sp>
    </p:spTree>
    <p:extLst>
      <p:ext uri="{BB962C8B-B14F-4D97-AF65-F5344CB8AC3E}">
        <p14:creationId xmlns:p14="http://schemas.microsoft.com/office/powerpoint/2010/main" val="1159745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of our schools perform for the elementary students – This year, NPHS did Seussical Jr. </a:t>
            </a:r>
          </a:p>
          <a:p>
            <a:endParaRPr lang="en-US"/>
          </a:p>
          <a:p>
            <a:r>
              <a:rPr lang="en-US"/>
              <a:t>It is wonderful for our younger students to be able to see quality performances right in our own community and at the school they will one day attend!</a:t>
            </a:r>
          </a:p>
          <a:p>
            <a:endParaRPr lang="en-US"/>
          </a:p>
          <a:p>
            <a:r>
              <a:rPr lang="en-US"/>
              <a:t>It is equally wonderful for older students to offer mentoring to younger students. </a:t>
            </a:r>
          </a:p>
        </p:txBody>
      </p:sp>
      <p:sp>
        <p:nvSpPr>
          <p:cNvPr id="4" name="Slide Number Placeholder 3"/>
          <p:cNvSpPr>
            <a:spLocks noGrp="1"/>
          </p:cNvSpPr>
          <p:nvPr>
            <p:ph type="sldNum" sz="quarter" idx="10"/>
          </p:nvPr>
        </p:nvSpPr>
        <p:spPr/>
        <p:txBody>
          <a:bodyPr/>
          <a:lstStyle/>
          <a:p>
            <a:fld id="{81E19690-1070-48F3-B6BC-2F553CA35CAA}" type="slidenum">
              <a:rPr lang="en-US"/>
              <a:t>39</a:t>
            </a:fld>
            <a:endParaRPr lang="en-US"/>
          </a:p>
        </p:txBody>
      </p:sp>
    </p:spTree>
    <p:extLst>
      <p:ext uri="{BB962C8B-B14F-4D97-AF65-F5344CB8AC3E}">
        <p14:creationId xmlns:p14="http://schemas.microsoft.com/office/powerpoint/2010/main" val="2514413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into any elementary music classroom in PCSD and you will find students playing instruments, dancing, and singing.....</a:t>
            </a:r>
          </a:p>
        </p:txBody>
      </p:sp>
      <p:sp>
        <p:nvSpPr>
          <p:cNvPr id="4" name="Slide Number Placeholder 3"/>
          <p:cNvSpPr>
            <a:spLocks noGrp="1"/>
          </p:cNvSpPr>
          <p:nvPr>
            <p:ph type="sldNum" sz="quarter" idx="10"/>
          </p:nvPr>
        </p:nvSpPr>
        <p:spPr/>
        <p:txBody>
          <a:bodyPr/>
          <a:lstStyle/>
          <a:p>
            <a:fld id="{81E19690-1070-48F3-B6BC-2F553CA35CAA}" type="slidenum">
              <a:rPr lang="en-US"/>
              <a:t>4</a:t>
            </a:fld>
            <a:endParaRPr lang="en-US"/>
          </a:p>
        </p:txBody>
      </p:sp>
    </p:spTree>
    <p:extLst>
      <p:ext uri="{BB962C8B-B14F-4D97-AF65-F5344CB8AC3E}">
        <p14:creationId xmlns:p14="http://schemas.microsoft.com/office/powerpoint/2010/main" val="15230878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 Simms</a:t>
            </a:r>
          </a:p>
          <a:p>
            <a:endParaRPr lang="en-US"/>
          </a:p>
          <a:p>
            <a:r>
              <a:rPr lang="en-US"/>
              <a:t>Graduate of HHS (2011) and Young Harris College (2015) </a:t>
            </a:r>
          </a:p>
          <a:p>
            <a:endParaRPr lang="en-US"/>
          </a:p>
          <a:p>
            <a:r>
              <a:rPr lang="en-US"/>
              <a:t>Currently working with the Tony-Award winning Alliance Theatre in Atlanta.</a:t>
            </a:r>
          </a:p>
        </p:txBody>
      </p:sp>
      <p:sp>
        <p:nvSpPr>
          <p:cNvPr id="4" name="Slide Number Placeholder 3"/>
          <p:cNvSpPr>
            <a:spLocks noGrp="1"/>
          </p:cNvSpPr>
          <p:nvPr>
            <p:ph type="sldNum" sz="quarter" idx="10"/>
          </p:nvPr>
        </p:nvSpPr>
        <p:spPr/>
        <p:txBody>
          <a:bodyPr/>
          <a:lstStyle/>
          <a:p>
            <a:fld id="{81E19690-1070-48F3-B6BC-2F553CA35CAA}" type="slidenum">
              <a:rPr lang="en-US"/>
              <a:t>40</a:t>
            </a:fld>
            <a:endParaRPr lang="en-US"/>
          </a:p>
        </p:txBody>
      </p:sp>
    </p:spTree>
    <p:extLst>
      <p:ext uri="{BB962C8B-B14F-4D97-AF65-F5344CB8AC3E}">
        <p14:creationId xmlns:p14="http://schemas.microsoft.com/office/powerpoint/2010/main" val="37932937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E19690-1070-48F3-B6BC-2F553CA35CAA}" type="slidenum">
              <a:rPr lang="en-US"/>
              <a:t>41</a:t>
            </a:fld>
            <a:endParaRPr lang="en-US"/>
          </a:p>
        </p:txBody>
      </p:sp>
    </p:spTree>
    <p:extLst>
      <p:ext uri="{BB962C8B-B14F-4D97-AF65-F5344CB8AC3E}">
        <p14:creationId xmlns:p14="http://schemas.microsoft.com/office/powerpoint/2010/main" val="160726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into any middle and high school music class and you will find students playing instruments, singing, and dancing – this time, reading the notes.</a:t>
            </a:r>
          </a:p>
        </p:txBody>
      </p:sp>
      <p:sp>
        <p:nvSpPr>
          <p:cNvPr id="4" name="Slide Number Placeholder 3"/>
          <p:cNvSpPr>
            <a:spLocks noGrp="1"/>
          </p:cNvSpPr>
          <p:nvPr>
            <p:ph type="sldNum" sz="quarter" idx="10"/>
          </p:nvPr>
        </p:nvSpPr>
        <p:spPr/>
        <p:txBody>
          <a:bodyPr/>
          <a:lstStyle/>
          <a:p>
            <a:fld id="{81E19690-1070-48F3-B6BC-2F553CA35CAA}" type="slidenum">
              <a:rPr lang="en-US"/>
              <a:t>5</a:t>
            </a:fld>
            <a:endParaRPr lang="en-US"/>
          </a:p>
        </p:txBody>
      </p:sp>
    </p:spTree>
    <p:extLst>
      <p:ext uri="{BB962C8B-B14F-4D97-AF65-F5344CB8AC3E}">
        <p14:creationId xmlns:p14="http://schemas.microsoft.com/office/powerpoint/2010/main" val="1665962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onto any football game at halftime and you will hear award winning performances and catch glimpses of future college music majors </a:t>
            </a:r>
          </a:p>
        </p:txBody>
      </p:sp>
      <p:sp>
        <p:nvSpPr>
          <p:cNvPr id="4" name="Slide Number Placeholder 3"/>
          <p:cNvSpPr>
            <a:spLocks noGrp="1"/>
          </p:cNvSpPr>
          <p:nvPr>
            <p:ph type="sldNum" sz="quarter" idx="10"/>
          </p:nvPr>
        </p:nvSpPr>
        <p:spPr/>
        <p:txBody>
          <a:bodyPr/>
          <a:lstStyle/>
          <a:p>
            <a:fld id="{81E19690-1070-48F3-B6BC-2F553CA35CAA}" type="slidenum">
              <a:rPr lang="en-US"/>
              <a:t>6</a:t>
            </a:fld>
            <a:endParaRPr lang="en-US"/>
          </a:p>
        </p:txBody>
      </p:sp>
    </p:spTree>
    <p:extLst>
      <p:ext uri="{BB962C8B-B14F-4D97-AF65-F5344CB8AC3E}">
        <p14:creationId xmlns:p14="http://schemas.microsoft.com/office/powerpoint/2010/main" val="3801123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elementary music, we start with the basics so that by middle and high school....</a:t>
            </a:r>
          </a:p>
        </p:txBody>
      </p:sp>
      <p:sp>
        <p:nvSpPr>
          <p:cNvPr id="4" name="Slide Number Placeholder 3"/>
          <p:cNvSpPr>
            <a:spLocks noGrp="1"/>
          </p:cNvSpPr>
          <p:nvPr>
            <p:ph type="sldNum" sz="quarter" idx="10"/>
          </p:nvPr>
        </p:nvSpPr>
        <p:spPr/>
        <p:txBody>
          <a:bodyPr/>
          <a:lstStyle/>
          <a:p>
            <a:fld id="{81E19690-1070-48F3-B6BC-2F553CA35CAA}" type="slidenum">
              <a:rPr lang="en-US"/>
              <a:t>7</a:t>
            </a:fld>
            <a:endParaRPr lang="en-US"/>
          </a:p>
        </p:txBody>
      </p:sp>
    </p:spTree>
    <p:extLst>
      <p:ext uri="{BB962C8B-B14F-4D97-AF65-F5344CB8AC3E}">
        <p14:creationId xmlns:p14="http://schemas.microsoft.com/office/powerpoint/2010/main" val="4078717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serious musicians connecting the scientific and mathematical calculations necessary to compose wonderful new works!</a:t>
            </a:r>
          </a:p>
        </p:txBody>
      </p:sp>
      <p:sp>
        <p:nvSpPr>
          <p:cNvPr id="4" name="Slide Number Placeholder 3"/>
          <p:cNvSpPr>
            <a:spLocks noGrp="1"/>
          </p:cNvSpPr>
          <p:nvPr>
            <p:ph type="sldNum" sz="quarter" idx="10"/>
          </p:nvPr>
        </p:nvSpPr>
        <p:spPr/>
        <p:txBody>
          <a:bodyPr/>
          <a:lstStyle/>
          <a:p>
            <a:fld id="{81E19690-1070-48F3-B6BC-2F553CA35CAA}" type="slidenum">
              <a:rPr lang="en-US"/>
              <a:t>8</a:t>
            </a:fld>
            <a:endParaRPr lang="en-US"/>
          </a:p>
        </p:txBody>
      </p:sp>
    </p:spTree>
    <p:extLst>
      <p:ext uri="{BB962C8B-B14F-4D97-AF65-F5344CB8AC3E}">
        <p14:creationId xmlns:p14="http://schemas.microsoft.com/office/powerpoint/2010/main" val="268839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Art is fun.....but its purpose....</a:t>
            </a:r>
          </a:p>
        </p:txBody>
      </p:sp>
      <p:sp>
        <p:nvSpPr>
          <p:cNvPr id="4" name="Slide Number Placeholder 3"/>
          <p:cNvSpPr>
            <a:spLocks noGrp="1"/>
          </p:cNvSpPr>
          <p:nvPr>
            <p:ph type="sldNum" sz="quarter" idx="10"/>
          </p:nvPr>
        </p:nvSpPr>
        <p:spPr/>
        <p:txBody>
          <a:bodyPr/>
          <a:lstStyle/>
          <a:p>
            <a:fld id="{81E19690-1070-48F3-B6BC-2F553CA35CAA}" type="slidenum">
              <a:rPr lang="en-US"/>
              <a:t>9</a:t>
            </a:fld>
            <a:endParaRPr lang="en-US"/>
          </a:p>
        </p:txBody>
      </p:sp>
    </p:spTree>
    <p:extLst>
      <p:ext uri="{BB962C8B-B14F-4D97-AF65-F5344CB8AC3E}">
        <p14:creationId xmlns:p14="http://schemas.microsoft.com/office/powerpoint/2010/main" val="2581813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10/25/2017</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622253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40480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10/25/2017</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612768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55939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10/25/2017</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882681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7178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10/25/2017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11123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10/25/2017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extLst>
      <p:ext uri="{BB962C8B-B14F-4D97-AF65-F5344CB8AC3E}">
        <p14:creationId xmlns:p14="http://schemas.microsoft.com/office/powerpoint/2010/main" val="219608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51753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10/25/2017</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491347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85548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10/25/2017</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0903477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hyperlink" Target="http://www.paulding.k12.ga.us/cms/lib010/GA01903603/Centricity/Domain/4436/publications/May%202017.pdf" TargetMode="External"/><Relationship Id="rId3" Type="http://schemas.openxmlformats.org/officeDocument/2006/relationships/image" Target="../media/image19.png"/><Relationship Id="rId7" Type="http://schemas.openxmlformats.org/officeDocument/2006/relationships/hyperlink" Target="http://www.paulding.k12.ga.us/cms/lib010/GA01903603/Centricity/domain/4436/publications/April%202017.pdf"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www.paulding.k12.ga.us/cms/lib010/GA01903603/Centricity/Domain/4436/publications/March%20Special%20Fine%20Arts%20Day%20Edition.pdf" TargetMode="External"/><Relationship Id="rId5" Type="http://schemas.openxmlformats.org/officeDocument/2006/relationships/hyperlink" Target="http://www.paulding.k12.ga.us/cms/lib010/GA01903603/Centricity/Domain/4436/publications/January%202017.pdf" TargetMode="External"/><Relationship Id="rId4" Type="http://schemas.openxmlformats.org/officeDocument/2006/relationships/hyperlink" Target="http://www.paulding.k12.ga.us/cms/lib010/GA01903603/Centricity/Domain/4436/publications/October%202016.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image" Target="../media/image44.jpg"/><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pn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nvPr>
        </p:nvSpPr>
        <p:spPr>
          <a:xfrm>
            <a:off x="0" y="638175"/>
            <a:ext cx="12037640"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nvPr>
        </p:nvSpPr>
        <p:spPr>
          <a:xfrm>
            <a:off x="6735763" y="723900"/>
            <a:ext cx="4910919" cy="56673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4" descr="Fine Arts Logo.jpg"/>
          <p:cNvPicPr>
            <a:picLocks noChangeAspect="1"/>
          </p:cNvPicPr>
          <p:nvPr/>
        </p:nvPicPr>
        <p:blipFill>
          <a:blip r:embed="rId3"/>
          <a:stretch>
            <a:fillRect/>
          </a:stretch>
        </p:blipFill>
        <p:spPr>
          <a:xfrm>
            <a:off x="960985" y="1208531"/>
            <a:ext cx="5105195" cy="4735069"/>
          </a:xfrm>
          <a:prstGeom prst="rect">
            <a:avLst/>
          </a:prstGeom>
        </p:spPr>
      </p:pic>
      <p:sp>
        <p:nvSpPr>
          <p:cNvPr id="2" name="Title 1"/>
          <p:cNvSpPr>
            <a:spLocks noGrp="1"/>
          </p:cNvSpPr>
          <p:nvPr>
            <p:ph type="ctrTitle"/>
          </p:nvPr>
        </p:nvSpPr>
        <p:spPr>
          <a:xfrm>
            <a:off x="7261934" y="1419225"/>
            <a:ext cx="4115917" cy="2085869"/>
          </a:xfrm>
        </p:spPr>
        <p:txBody>
          <a:bodyPr>
            <a:normAutofit/>
          </a:bodyPr>
          <a:lstStyle/>
          <a:p>
            <a:r>
              <a:rPr lang="en-US">
                <a:solidFill>
                  <a:srgbClr val="FFFFFF"/>
                </a:solidFill>
              </a:rPr>
              <a:t>PCSD Fine Arts</a:t>
            </a:r>
          </a:p>
        </p:txBody>
      </p:sp>
      <p:sp>
        <p:nvSpPr>
          <p:cNvPr id="3" name="Subtitle 2"/>
          <p:cNvSpPr>
            <a:spLocks noGrp="1"/>
          </p:cNvSpPr>
          <p:nvPr>
            <p:ph type="subTitle" idx="1"/>
          </p:nvPr>
        </p:nvSpPr>
        <p:spPr>
          <a:xfrm>
            <a:off x="7261934" y="3505095"/>
            <a:ext cx="4115917" cy="1733655"/>
          </a:xfrm>
        </p:spPr>
        <p:txBody>
          <a:bodyPr>
            <a:normAutofit/>
          </a:bodyPr>
          <a:lstStyle/>
          <a:p>
            <a:r>
              <a:rPr lang="en-US">
                <a:solidFill>
                  <a:schemeClr val="bg2"/>
                </a:solidFill>
              </a:rPr>
              <a:t>#pauldingfinearts</a:t>
            </a:r>
          </a:p>
        </p:txBody>
      </p:sp>
    </p:spTree>
    <p:extLst>
      <p:ext uri="{BB962C8B-B14F-4D97-AF65-F5344CB8AC3E}">
        <p14:creationId xmlns:p14="http://schemas.microsoft.com/office/powerpoint/2010/main" val="40156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MG_3407.jpg"/>
          <p:cNvPicPr>
            <a:picLocks noChangeAspect="1"/>
          </p:cNvPicPr>
          <p:nvPr/>
        </p:nvPicPr>
        <p:blipFill rotWithShape="1">
          <a:blip r:embed="rId3"/>
          <a:srcRect t="37138" r="-2" b="20498"/>
          <a:stretch/>
        </p:blipFill>
        <p:spPr>
          <a:xfrm>
            <a:off x="1" y="10"/>
            <a:ext cx="7554140" cy="4266944"/>
          </a:xfrm>
          <a:prstGeom prst="rect">
            <a:avLst/>
          </a:prstGeom>
        </p:spPr>
      </p:pic>
      <p:pic>
        <p:nvPicPr>
          <p:cNvPr id="6" name="Picture 6" descr="IMG_3548.jpg"/>
          <p:cNvPicPr>
            <a:picLocks noChangeAspect="1"/>
          </p:cNvPicPr>
          <p:nvPr/>
        </p:nvPicPr>
        <p:blipFill rotWithShape="1">
          <a:blip r:embed="rId4"/>
          <a:srcRect l="26372" t="-417" r="22796" b="417"/>
          <a:stretch/>
        </p:blipFill>
        <p:spPr>
          <a:xfrm>
            <a:off x="7554137" y="-28560"/>
            <a:ext cx="4647965" cy="6857997"/>
          </a:xfrm>
          <a:prstGeom prst="rect">
            <a:avLst/>
          </a:prstGeom>
        </p:spPr>
      </p:pic>
      <p:sp>
        <p:nvSpPr>
          <p:cNvPr id="13" name="Rectangle 12"/>
          <p:cNvSpPr>
            <a:spLocks noGrp="1" noRot="1" noChangeAspect="1" noMove="1" noResize="1" noEditPoints="1" noAdjustHandles="1" noChangeArrowheads="1" noChangeShapeType="1" noTextEdit="1"/>
          </p:cNvSpPr>
          <p:nvPr>
            <p:extLst/>
          </p:nvPr>
        </p:nvSpPr>
        <p:spPr>
          <a:xfrm>
            <a:off x="1"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15" name="Rectangle 14"/>
          <p:cNvSpPr>
            <a:spLocks noGrp="1" noRot="1" noChangeAspect="1" noMove="1" noResize="1" noEditPoints="1" noAdjustHandles="1" noChangeArrowheads="1" noChangeShapeType="1" noTextEdit="1"/>
          </p:cNvSpPr>
          <p:nvPr>
            <p:extLst/>
          </p:nvPr>
        </p:nvSpPr>
        <p:spPr>
          <a:xfrm>
            <a:off x="-139"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a:spLocks noGrp="1" noRot="1" noChangeAspect="1" noMove="1" noResize="1" noEditPoints="1" noAdjustHandles="1" noChangeArrowheads="1" noChangeShapeType="1" noTextEdit="1"/>
          </p:cNvSpPr>
          <p:nvPr>
            <p:extLst/>
          </p:nvPr>
        </p:nvSpPr>
        <p:spPr>
          <a:xfrm>
            <a:off x="751142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extLst>
              <p:ext uri="{D42A27DB-BD31-4B8C-83A1-F6EECF244321}">
                <p14:modId xmlns:p14="http://schemas.microsoft.com/office/powerpoint/2010/main" val="2667958636"/>
              </p:ext>
            </p:extLst>
          </p:nvPr>
        </p:nvSpPr>
        <p:spPr>
          <a:xfrm>
            <a:off x="450345" y="4571122"/>
            <a:ext cx="6591957" cy="1037907"/>
          </a:xfrm>
        </p:spPr>
        <p:txBody>
          <a:bodyPr>
            <a:normAutofit/>
          </a:bodyPr>
          <a:lstStyle/>
          <a:p>
            <a:pPr algn="ctr"/>
            <a:r>
              <a:rPr lang="en-US">
                <a:solidFill>
                  <a:schemeClr val="bg1"/>
                </a:solidFill>
              </a:rPr>
              <a:t>Becomes this</a:t>
            </a:r>
            <a:endParaRPr lang="en-US"/>
          </a:p>
        </p:txBody>
      </p:sp>
    </p:spTree>
    <p:extLst>
      <p:ext uri="{BB962C8B-B14F-4D97-AF65-F5344CB8AC3E}">
        <p14:creationId xmlns:p14="http://schemas.microsoft.com/office/powerpoint/2010/main" val="27109697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New GA Chorus.png"/>
          <p:cNvPicPr>
            <a:picLocks noChangeAspect="1"/>
          </p:cNvPicPr>
          <p:nvPr/>
        </p:nvPicPr>
        <p:blipFill rotWithShape="1">
          <a:blip r:embed="rId3"/>
          <a:srcRect l="9683"/>
          <a:stretch/>
        </p:blipFill>
        <p:spPr>
          <a:xfrm>
            <a:off x="446532" y="641102"/>
            <a:ext cx="7497731" cy="3465902"/>
          </a:xfrm>
          <a:prstGeom prst="rect">
            <a:avLst/>
          </a:prstGeom>
        </p:spPr>
      </p:pic>
      <p:grpSp>
        <p:nvGrpSpPr>
          <p:cNvPr id="13" name="Group 12"/>
          <p:cNvGrpSpPr>
            <a:grpSpLocks noGrp="1" noUngrp="1" noRot="1" noChangeAspect="1" noMove="1" noResize="1"/>
          </p:cNvGrpSpPr>
          <p:nvPr>
            <p:extLst/>
          </p:nvPr>
        </p:nvGrpSpPr>
        <p:grpSpPr>
          <a:xfrm>
            <a:off x="446533" y="453643"/>
            <a:ext cx="11298934" cy="5936922"/>
            <a:chOff x="446533" y="453643"/>
            <a:chExt cx="11298934" cy="5936922"/>
          </a:xfrm>
        </p:grpSpPr>
        <p:sp>
          <p:nvSpPr>
            <p:cNvPr id="14" name="Rectangle 13"/>
            <p:cNvSpPr/>
            <p:nvPr>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4" descr="NPHS Christmas Concert 2016.jpg"/>
          <p:cNvPicPr>
            <a:picLocks noChangeAspect="1"/>
          </p:cNvPicPr>
          <p:nvPr/>
        </p:nvPicPr>
        <p:blipFill rotWithShape="1">
          <a:blip r:embed="rId4"/>
          <a:srcRect l="10662" r="18301" b="2"/>
          <a:stretch/>
        </p:blipFill>
        <p:spPr>
          <a:xfrm>
            <a:off x="8036240" y="641102"/>
            <a:ext cx="3702435" cy="3465902"/>
          </a:xfrm>
          <a:prstGeom prst="rect">
            <a:avLst/>
          </a:prstGeom>
        </p:spPr>
      </p:pic>
      <p:sp>
        <p:nvSpPr>
          <p:cNvPr id="2" name="Title 1"/>
          <p:cNvSpPr>
            <a:spLocks noGrp="1"/>
          </p:cNvSpPr>
          <p:nvPr>
            <p:ph type="ctrTitle"/>
            <p:extLst>
              <p:ext uri="{D42A27DB-BD31-4B8C-83A1-F6EECF244321}">
                <p14:modId xmlns:p14="http://schemas.microsoft.com/office/powerpoint/2010/main" val="3011117862"/>
              </p:ext>
            </p:extLst>
          </p:nvPr>
        </p:nvSpPr>
        <p:spPr>
          <a:xfrm>
            <a:off x="581191" y="4334837"/>
            <a:ext cx="10993549" cy="1140874"/>
          </a:xfrm>
        </p:spPr>
        <p:txBody>
          <a:bodyPr>
            <a:normAutofit/>
          </a:bodyPr>
          <a:lstStyle/>
          <a:p>
            <a:pPr algn="ctr"/>
            <a:r>
              <a:rPr lang="en-US">
                <a:solidFill>
                  <a:schemeClr val="bg1"/>
                </a:solidFill>
              </a:rPr>
              <a:t>From elementary through high school </a:t>
            </a:r>
            <a:endParaRPr lang="en-US"/>
          </a:p>
        </p:txBody>
      </p:sp>
      <p:sp>
        <p:nvSpPr>
          <p:cNvPr id="3" name="Subtitle 2"/>
          <p:cNvSpPr>
            <a:spLocks noGrp="1"/>
          </p:cNvSpPr>
          <p:nvPr>
            <p:ph type="subTitle" idx="1"/>
            <p:extLst>
              <p:ext uri="{D42A27DB-BD31-4B8C-83A1-F6EECF244321}">
                <p14:modId xmlns:p14="http://schemas.microsoft.com/office/powerpoint/2010/main" val="2029452048"/>
              </p:ext>
            </p:extLst>
          </p:nvPr>
        </p:nvSpPr>
        <p:spPr>
          <a:xfrm>
            <a:off x="581194" y="5475712"/>
            <a:ext cx="10993546" cy="590321"/>
          </a:xfrm>
        </p:spPr>
        <p:txBody>
          <a:bodyPr>
            <a:normAutofit/>
          </a:bodyPr>
          <a:lstStyle/>
          <a:p>
            <a:pPr algn="ctr"/>
            <a:r>
              <a:rPr lang="en-US">
                <a:solidFill>
                  <a:schemeClr val="bg1"/>
                </a:solidFill>
              </a:rPr>
              <a:t>#</a:t>
            </a:r>
            <a:r>
              <a:rPr lang="en-US" err="1">
                <a:solidFill>
                  <a:schemeClr val="bg1"/>
                </a:solidFill>
              </a:rPr>
              <a:t>pauldingfinearts</a:t>
            </a:r>
            <a:r>
              <a:rPr lang="en-US">
                <a:solidFill>
                  <a:schemeClr val="bg1"/>
                </a:solidFill>
              </a:rPr>
              <a:t> is for every student</a:t>
            </a:r>
            <a:endParaRPr lang="en-US" err="1">
              <a:solidFill>
                <a:schemeClr val="bg1"/>
              </a:solidFill>
            </a:endParaRPr>
          </a:p>
        </p:txBody>
      </p:sp>
    </p:spTree>
    <p:extLst>
      <p:ext uri="{BB962C8B-B14F-4D97-AF65-F5344CB8AC3E}">
        <p14:creationId xmlns:p14="http://schemas.microsoft.com/office/powerpoint/2010/main" val="1185329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nvPr>
        </p:nvSpPr>
        <p:spPr bwMode="white">
          <a:xfrm>
            <a:off x="0" y="0"/>
            <a:ext cx="12192000" cy="6858000"/>
          </a:xfrm>
          <a:prstGeom prst="rect">
            <a:avLst/>
          </a:prstGeom>
          <a:solidFill>
            <a:schemeClr val="bg1"/>
          </a:solidFill>
          <a:ln>
            <a:noFill/>
          </a:ln>
          <a:effectLst/>
        </p:spPr>
      </p:sp>
      <p:sp>
        <p:nvSpPr>
          <p:cNvPr id="11" name="Rectangle 10"/>
          <p:cNvSpPr>
            <a:spLocks noGrp="1" noRot="1" noChangeAspect="1" noMove="1" noResize="1" noEditPoints="1" noAdjustHandles="1" noChangeArrowheads="1" noChangeShapeType="1" noTextEdit="1"/>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p:cNvSpPr>
            <a:spLocks noGrp="1" noRot="1" noChangeAspect="1" noMove="1" noResize="1" noEditPoints="1" noAdjustHandles="1" noChangeArrowheads="1" noChangeShapeType="1" noTextEdit="1"/>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p:cNvSpPr>
            <a:spLocks noGrp="1" noRot="1" noChangeAspect="1" noMove="1" noResize="1" noEditPoints="1" noAdjustHandles="1" noChangeArrowheads="1" noChangeShapeType="1" noTextEdit="1"/>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a:spLocks noGrp="1" noRot="1" noChangeAspect="1" noMove="1" noResize="1" noEditPoints="1" noAdjustHandles="1" noChangeArrowheads="1" noChangeShapeType="1" noTextEdit="1"/>
          </p:cNvSpPr>
          <p:nvPr>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a:spLocks noGrp="1" noRot="1" noChangeAspect="1" noMove="1" noResize="1" noEditPoints="1" noAdjustHandles="1" noChangeArrowheads="1" noChangeShapeType="1" noTextEdit="1"/>
          </p:cNvSpPr>
          <p:nvPr>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Fine Arts Logo 2.png"/>
          <p:cNvPicPr>
            <a:picLocks noChangeAspect="1"/>
          </p:cNvPicPr>
          <p:nvPr/>
        </p:nvPicPr>
        <p:blipFill>
          <a:blip r:embed="rId3"/>
          <a:stretch>
            <a:fillRect/>
          </a:stretch>
        </p:blipFill>
        <p:spPr>
          <a:xfrm>
            <a:off x="1171254" y="2361056"/>
            <a:ext cx="3934467" cy="3649219"/>
          </a:xfrm>
          <a:prstGeom prst="rect">
            <a:avLst/>
          </a:prstGeom>
        </p:spPr>
      </p:pic>
      <p:sp>
        <p:nvSpPr>
          <p:cNvPr id="2" name="Title 1"/>
          <p:cNvSpPr>
            <a:spLocks noGrp="1"/>
          </p:cNvSpPr>
          <p:nvPr>
            <p:ph type="title"/>
          </p:nvPr>
        </p:nvSpPr>
        <p:spPr>
          <a:xfrm>
            <a:off x="581192" y="702156"/>
            <a:ext cx="11029616" cy="1013800"/>
          </a:xfrm>
        </p:spPr>
        <p:txBody>
          <a:bodyPr vert="horz" lIns="91440" tIns="45720" rIns="91440" bIns="45720" rtlCol="0" anchor="b">
            <a:normAutofit/>
          </a:bodyPr>
          <a:lstStyle/>
          <a:p>
            <a:r>
              <a:rPr lang="en-US" i="1"/>
              <a:t>The State of the ARts</a:t>
            </a:r>
            <a:r>
              <a:rPr lang="en-US"/>
              <a:t> – Quarterly Publication</a:t>
            </a:r>
          </a:p>
        </p:txBody>
      </p:sp>
      <p:sp>
        <p:nvSpPr>
          <p:cNvPr id="3" name="Content Placeholder 2"/>
          <p:cNvSpPr>
            <a:spLocks noGrp="1"/>
          </p:cNvSpPr>
          <p:nvPr>
            <p:ph sz="half" idx="1"/>
          </p:nvPr>
        </p:nvSpPr>
        <p:spPr>
          <a:xfrm>
            <a:off x="6335805" y="2180496"/>
            <a:ext cx="5275001" cy="4045683"/>
          </a:xfrm>
        </p:spPr>
        <p:txBody>
          <a:bodyPr vert="horz" lIns="91440" tIns="45720" rIns="91440" bIns="45720" rtlCol="0" anchor="ctr">
            <a:normAutofit/>
          </a:bodyPr>
          <a:lstStyle/>
          <a:p>
            <a:r>
              <a:rPr lang="en-US">
                <a:hlinkClick r:id="rId4" invalidUrl="http://www.paulding.k12.ga.us/cms/lib010/GA01903603/Centricity/Domain/4436/publications/October 2016.pdf"/>
              </a:rPr>
              <a:t>October 2016 Publication</a:t>
            </a:r>
            <a:endParaRPr lang="en-US"/>
          </a:p>
          <a:p>
            <a:r>
              <a:rPr lang="en-US">
                <a:hlinkClick r:id="rId5" invalidUrl="http://www.paulding.k12.ga.us/cms/lib010/GA01903603/Centricity/Domain/4436/publications/January 2017.pdf"/>
              </a:rPr>
              <a:t>January 2017 Publication</a:t>
            </a:r>
          </a:p>
          <a:p>
            <a:r>
              <a:rPr lang="en-US">
                <a:hlinkClick r:id="rId6" invalidUrl="http://www.paulding.k12.ga.us/cms/lib010/GA01903603/Centricity/Domain/4436/publications/March Special Fine Arts Day Edition.pdf"/>
              </a:rPr>
              <a:t>March Special Edition – Fine Arts Day</a:t>
            </a:r>
          </a:p>
          <a:p>
            <a:r>
              <a:rPr lang="en-US">
                <a:hlinkClick r:id="rId7" invalidUrl="http://www.paulding.k12.ga.us/cms/lib010/GA01903603/Centricity/domain/4436/publications/April 2017.pdf"/>
              </a:rPr>
              <a:t>April 2017 Publication</a:t>
            </a:r>
          </a:p>
          <a:p>
            <a:r>
              <a:rPr lang="en-US">
                <a:hlinkClick r:id="rId8" invalidUrl="http://www.paulding.k12.ga.us/cms/lib010/GA01903603/Centricity/Domain/4436/publications/May 2017.pdf"/>
              </a:rPr>
              <a:t>May 2017 Publication</a:t>
            </a:r>
            <a:r>
              <a:rPr lang="en-US"/>
              <a:t>  </a:t>
            </a:r>
          </a:p>
        </p:txBody>
      </p:sp>
    </p:spTree>
    <p:extLst>
      <p:ext uri="{BB962C8B-B14F-4D97-AF65-F5344CB8AC3E}">
        <p14:creationId xmlns:p14="http://schemas.microsoft.com/office/powerpoint/2010/main" val="1990572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Bands in PCSD</a:t>
            </a:r>
          </a:p>
        </p:txBody>
      </p:sp>
      <p:pic>
        <p:nvPicPr>
          <p:cNvPr id="5" name="Picture 5" descr="PCHS Chorus 2.jpg"/>
          <p:cNvPicPr>
            <a:picLocks noGrp="1" noChangeAspect="1"/>
          </p:cNvPicPr>
          <p:nvPr>
            <p:ph type="pic" idx="1"/>
          </p:nvPr>
        </p:nvPicPr>
        <p:blipFill rotWithShape="1">
          <a:blip r:embed="rId3"/>
          <a:srcRect l="-1" t="-6313" r="1" b="65568"/>
          <a:stretch/>
        </p:blipFill>
        <p:spPr>
          <a:xfrm>
            <a:off x="450848" y="942975"/>
            <a:ext cx="11290868" cy="3563322"/>
          </a:xfrm>
          <a:prstGeom prst="rect">
            <a:avLst/>
          </a:prstGeom>
        </p:spPr>
      </p:pic>
    </p:spTree>
    <p:extLst>
      <p:ext uri="{BB962C8B-B14F-4D97-AF65-F5344CB8AC3E}">
        <p14:creationId xmlns:p14="http://schemas.microsoft.com/office/powerpoint/2010/main" val="176529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nvPr>
        </p:nvSpPr>
        <p:spPr bwMode="white">
          <a:xfrm>
            <a:off x="0" y="0"/>
            <a:ext cx="12192000" cy="6858000"/>
          </a:xfrm>
          <a:prstGeom prst="rect">
            <a:avLst/>
          </a:prstGeom>
          <a:solidFill>
            <a:schemeClr val="bg1"/>
          </a:solidFill>
          <a:ln>
            <a:noFill/>
          </a:ln>
          <a:effectLst/>
        </p:spPr>
      </p:sp>
      <p:sp>
        <p:nvSpPr>
          <p:cNvPr id="14" name="Rectangle 13"/>
          <p:cNvSpPr>
            <a:spLocks noGrp="1" noRot="1" noChangeAspect="1" noMove="1" noResize="1" noEditPoints="1" noAdjustHandles="1" noChangeArrowheads="1" noChangeShapeType="1" noTextEdit="1"/>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a:spLocks noGrp="1" noRot="1" noChangeAspect="1" noMove="1" noResize="1" noEditPoints="1" noAdjustHandles="1" noChangeArrowheads="1" noChangeShapeType="1" noTextEdit="1"/>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a:spLocks noGrp="1" noRot="1" noChangeAspect="1" noMove="1" noResize="1" noEditPoints="1" noAdjustHandles="1" noChangeArrowheads="1" noChangeShapeType="1" noTextEdit="1"/>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a:spLocks noGrp="1" noRot="1" noChangeAspect="1" noMove="1" noResize="1" noEditPoints="1" noAdjustHandles="1" noChangeArrowheads="1" noChangeShapeType="1" noTextEdit="1"/>
          </p:cNvSpPr>
          <p:nvPr>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 name="Rectangle 21"/>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PCHS Band Camp 1.JPG"/>
          <p:cNvPicPr>
            <a:picLocks noGrp="1" noChangeAspect="1"/>
          </p:cNvPicPr>
          <p:nvPr>
            <p:ph sz="half" idx="1"/>
          </p:nvPr>
        </p:nvPicPr>
        <p:blipFill rotWithShape="1">
          <a:blip r:embed="rId3"/>
          <a:srcRect t="14388" r="-2" b="23976"/>
          <a:stretch/>
        </p:blipFill>
        <p:spPr>
          <a:xfrm>
            <a:off x="446532" y="641102"/>
            <a:ext cx="7497731" cy="3465902"/>
          </a:xfrm>
          <a:prstGeom prst="rect">
            <a:avLst/>
          </a:prstGeom>
        </p:spPr>
      </p:pic>
      <p:grpSp>
        <p:nvGrpSpPr>
          <p:cNvPr id="24" name="Group 23"/>
          <p:cNvGrpSpPr>
            <a:grpSpLocks noGrp="1" noUngrp="1" noRot="1" noChangeAspect="1" noMove="1" noResize="1"/>
          </p:cNvGrpSpPr>
          <p:nvPr>
            <p:extLst/>
          </p:nvPr>
        </p:nvGrpSpPr>
        <p:grpSpPr>
          <a:xfrm>
            <a:off x="446534" y="453643"/>
            <a:ext cx="11298933" cy="5936922"/>
            <a:chOff x="446534" y="453643"/>
            <a:chExt cx="11298933" cy="5936922"/>
          </a:xfrm>
        </p:grpSpPr>
        <p:sp>
          <p:nvSpPr>
            <p:cNvPr id="25" name="Rectangle 24"/>
            <p:cNvSpPr/>
            <p:nvPr>
              <p:extLst/>
            </p:nvPr>
          </p:nvSpPr>
          <p:spPr>
            <a:xfrm>
              <a:off x="446534" y="4199467"/>
              <a:ext cx="7497730"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7" name="Picture 7" descr="HHS Band Camp 1.JPG"/>
          <p:cNvPicPr>
            <a:picLocks noGrp="1" noChangeAspect="1"/>
          </p:cNvPicPr>
          <p:nvPr>
            <p:ph sz="half" idx="2"/>
          </p:nvPr>
        </p:nvPicPr>
        <p:blipFill rotWithShape="1">
          <a:blip r:embed="rId4"/>
          <a:srcRect l="3477" r="10663" b="2"/>
          <a:stretch/>
        </p:blipFill>
        <p:spPr>
          <a:xfrm>
            <a:off x="8036240" y="641102"/>
            <a:ext cx="3702435" cy="5749462"/>
          </a:xfrm>
          <a:prstGeom prst="rect">
            <a:avLst/>
          </a:prstGeom>
        </p:spPr>
      </p:pic>
      <p:sp>
        <p:nvSpPr>
          <p:cNvPr id="2" name="Title 1"/>
          <p:cNvSpPr>
            <a:spLocks noGrp="1"/>
          </p:cNvSpPr>
          <p:nvPr>
            <p:ph type="title"/>
            <p:extLst>
              <p:ext uri="{D42A27DB-BD31-4B8C-83A1-F6EECF244321}">
                <p14:modId xmlns:p14="http://schemas.microsoft.com/office/powerpoint/2010/main" val="3822287136"/>
              </p:ext>
            </p:extLst>
          </p:nvPr>
        </p:nvSpPr>
        <p:spPr>
          <a:xfrm>
            <a:off x="581192" y="4334837"/>
            <a:ext cx="7228412" cy="1140874"/>
          </a:xfrm>
        </p:spPr>
        <p:txBody>
          <a:bodyPr vert="horz" lIns="91440" tIns="45720" rIns="91440" bIns="45720" rtlCol="0" anchor="b">
            <a:normAutofit/>
          </a:bodyPr>
          <a:lstStyle/>
          <a:p>
            <a:r>
              <a:rPr lang="en-US" sz="3600"/>
              <a:t>Band Camps – July 10-21 </a:t>
            </a:r>
          </a:p>
        </p:txBody>
      </p:sp>
    </p:spTree>
    <p:extLst>
      <p:ext uri="{BB962C8B-B14F-4D97-AF65-F5344CB8AC3E}">
        <p14:creationId xmlns:p14="http://schemas.microsoft.com/office/powerpoint/2010/main" val="4248150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nvPr>
        </p:nvSpPr>
        <p:spPr bwMode="white">
          <a:xfrm>
            <a:off x="0" y="0"/>
            <a:ext cx="12192000" cy="6858000"/>
          </a:xfrm>
          <a:prstGeom prst="rect">
            <a:avLst/>
          </a:prstGeom>
          <a:solidFill>
            <a:schemeClr val="bg1"/>
          </a:solidFill>
          <a:ln>
            <a:noFill/>
          </a:ln>
          <a:effectLst/>
        </p:spPr>
      </p:sp>
      <p:sp>
        <p:nvSpPr>
          <p:cNvPr id="14" name="Rectangle 13"/>
          <p:cNvSpPr>
            <a:spLocks noGrp="1" noRot="1" noChangeAspect="1" noMove="1" noResize="1" noEditPoints="1" noAdjustHandles="1" noChangeArrowheads="1" noChangeShapeType="1" noTextEdit="1"/>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a:spLocks noGrp="1" noRot="1" noChangeAspect="1" noMove="1" noResize="1" noEditPoints="1" noAdjustHandles="1" noChangeArrowheads="1" noChangeShapeType="1" noTextEdit="1"/>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a:spLocks noGrp="1" noRot="1" noChangeAspect="1" noMove="1" noResize="1" noEditPoints="1" noAdjustHandles="1" noChangeArrowheads="1" noChangeShapeType="1" noTextEdit="1"/>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a:spLocks noGrp="1" noRot="1" noChangeAspect="1" noMove="1" noResize="1" noEditPoints="1" noAdjustHandles="1" noChangeArrowheads="1" noChangeShapeType="1" noTextEdit="1"/>
          </p:cNvSpPr>
          <p:nvPr>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 name="Rectangle 21"/>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SPHS Band Camp 2.JPG"/>
          <p:cNvPicPr>
            <a:picLocks noGrp="1" noChangeAspect="1"/>
          </p:cNvPicPr>
          <p:nvPr>
            <p:ph sz="half" idx="2"/>
          </p:nvPr>
        </p:nvPicPr>
        <p:blipFill rotWithShape="1">
          <a:blip r:embed="rId3"/>
          <a:srcRect t="13023" r="-2" b="25342"/>
          <a:stretch/>
        </p:blipFill>
        <p:spPr>
          <a:xfrm>
            <a:off x="446532" y="641102"/>
            <a:ext cx="7497731" cy="3465902"/>
          </a:xfrm>
          <a:prstGeom prst="rect">
            <a:avLst/>
          </a:prstGeom>
        </p:spPr>
      </p:pic>
      <p:grpSp>
        <p:nvGrpSpPr>
          <p:cNvPr id="24" name="Group 23"/>
          <p:cNvGrpSpPr>
            <a:grpSpLocks noGrp="1" noUngrp="1" noRot="1" noChangeAspect="1" noMove="1" noResize="1"/>
          </p:cNvGrpSpPr>
          <p:nvPr>
            <p:extLst/>
          </p:nvPr>
        </p:nvGrpSpPr>
        <p:grpSpPr>
          <a:xfrm>
            <a:off x="446533" y="453643"/>
            <a:ext cx="11298934" cy="5936922"/>
            <a:chOff x="446533" y="453643"/>
            <a:chExt cx="11298934" cy="5936922"/>
          </a:xfrm>
        </p:grpSpPr>
        <p:sp>
          <p:nvSpPr>
            <p:cNvPr id="25" name="Rectangle 24"/>
            <p:cNvSpPr/>
            <p:nvPr>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5" descr="PCHS Band Camp 2.JPG"/>
          <p:cNvPicPr>
            <a:picLocks noGrp="1" noChangeAspect="1"/>
          </p:cNvPicPr>
          <p:nvPr>
            <p:ph sz="half" idx="1"/>
          </p:nvPr>
        </p:nvPicPr>
        <p:blipFill rotWithShape="1">
          <a:blip r:embed="rId4"/>
          <a:srcRect l="503" r="19379"/>
          <a:stretch/>
        </p:blipFill>
        <p:spPr>
          <a:xfrm>
            <a:off x="8036240" y="641102"/>
            <a:ext cx="3702435" cy="3465902"/>
          </a:xfrm>
          <a:prstGeom prst="rect">
            <a:avLst/>
          </a:prstGeom>
        </p:spPr>
      </p:pic>
      <p:sp>
        <p:nvSpPr>
          <p:cNvPr id="2" name="Title 1"/>
          <p:cNvSpPr>
            <a:spLocks noGrp="1"/>
          </p:cNvSpPr>
          <p:nvPr>
            <p:ph type="title"/>
            <p:extLst>
              <p:ext uri="{D42A27DB-BD31-4B8C-83A1-F6EECF244321}">
                <p14:modId xmlns:p14="http://schemas.microsoft.com/office/powerpoint/2010/main" val="1161202293"/>
              </p:ext>
            </p:extLst>
          </p:nvPr>
        </p:nvSpPr>
        <p:spPr>
          <a:xfrm>
            <a:off x="581191" y="4334837"/>
            <a:ext cx="10993549" cy="1140874"/>
          </a:xfrm>
        </p:spPr>
        <p:txBody>
          <a:bodyPr vert="horz" lIns="91440" tIns="45720" rIns="91440" bIns="45720" rtlCol="0" anchor="b">
            <a:normAutofit/>
          </a:bodyPr>
          <a:lstStyle/>
          <a:p>
            <a:r>
              <a:rPr lang="en-US" sz="3600"/>
              <a:t>Band CAmp Basics</a:t>
            </a:r>
          </a:p>
        </p:txBody>
      </p:sp>
    </p:spTree>
    <p:extLst>
      <p:ext uri="{BB962C8B-B14F-4D97-AF65-F5344CB8AC3E}">
        <p14:creationId xmlns:p14="http://schemas.microsoft.com/office/powerpoint/2010/main" val="543885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nvPr>
        </p:nvSpPr>
        <p:spPr bwMode="white">
          <a:xfrm>
            <a:off x="0" y="0"/>
            <a:ext cx="12192000" cy="6858000"/>
          </a:xfrm>
          <a:prstGeom prst="rect">
            <a:avLst/>
          </a:prstGeom>
          <a:solidFill>
            <a:schemeClr val="bg1"/>
          </a:solidFill>
          <a:ln>
            <a:noFill/>
          </a:ln>
          <a:effectLst/>
        </p:spPr>
      </p:sp>
      <p:sp>
        <p:nvSpPr>
          <p:cNvPr id="12" name="Rectangle 11"/>
          <p:cNvSpPr>
            <a:spLocks noGrp="1" noRot="1" noChangeAspect="1" noMove="1" noResize="1" noEditPoints="1" noAdjustHandles="1" noChangeArrowheads="1" noChangeShapeType="1" noTextEdit="1"/>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p:cNvSpPr>
            <a:spLocks noGrp="1" noRot="1" noChangeAspect="1" noMove="1" noResize="1" noEditPoints="1" noAdjustHandles="1" noChangeArrowheads="1" noChangeShapeType="1" noTextEdit="1"/>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a:spLocks noGrp="1" noRot="1" noChangeAspect="1" noMove="1" noResize="1" noEditPoints="1" noAdjustHandles="1" noChangeArrowheads="1" noChangeShapeType="1" noTextEdit="1"/>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a:spLocks noGrp="1" noRot="1" noChangeAspect="1" noMove="1" noResize="1" noEditPoints="1" noAdjustHandles="1" noChangeArrowheads="1" noChangeShapeType="1" noTextEdit="1"/>
          </p:cNvSpPr>
          <p:nvPr>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0" name="Rectangle 19"/>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SPHS DJ and Laine.JPG"/>
          <p:cNvPicPr>
            <a:picLocks noGrp="1" noChangeAspect="1"/>
          </p:cNvPicPr>
          <p:nvPr>
            <p:ph idx="1"/>
          </p:nvPr>
        </p:nvPicPr>
        <p:blipFill rotWithShape="1">
          <a:blip r:embed="rId3"/>
          <a:srcRect t="4455" b="20545"/>
          <a:stretch/>
        </p:blipFill>
        <p:spPr>
          <a:xfrm>
            <a:off x="20" y="10"/>
            <a:ext cx="12191980" cy="6857990"/>
          </a:xfrm>
          <a:prstGeom prst="rect">
            <a:avLst/>
          </a:prstGeom>
        </p:spPr>
      </p:pic>
      <p:grpSp>
        <p:nvGrpSpPr>
          <p:cNvPr id="22" name="Group 21"/>
          <p:cNvGrpSpPr>
            <a:grpSpLocks noGrp="1" noUngrp="1" noRot="1" noChangeAspect="1" noMove="1" noResize="1"/>
          </p:cNvGrpSpPr>
          <p:nvPr>
            <p:extLst/>
          </p:nvPr>
        </p:nvGrpSpPr>
        <p:grpSpPr>
          <a:xfrm>
            <a:off x="438068" y="457200"/>
            <a:ext cx="3703320" cy="5935132"/>
            <a:chOff x="438068" y="457200"/>
            <a:chExt cx="3703320" cy="5935132"/>
          </a:xfrm>
        </p:grpSpPr>
        <p:sp>
          <p:nvSpPr>
            <p:cNvPr id="23" name="Rectangle 22"/>
            <p:cNvSpPr/>
            <p:nvPr>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4" name="Rectangle 23"/>
            <p:cNvSpPr/>
            <p:nvPr>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extLst>
              <p:ext uri="{D42A27DB-BD31-4B8C-83A1-F6EECF244321}">
                <p14:modId xmlns:p14="http://schemas.microsoft.com/office/powerpoint/2010/main" val="696767987"/>
              </p:ext>
            </p:extLst>
          </p:nvPr>
        </p:nvSpPr>
        <p:spPr>
          <a:xfrm>
            <a:off x="584200" y="1006956"/>
            <a:ext cx="3412067" cy="1372177"/>
          </a:xfrm>
        </p:spPr>
        <p:txBody>
          <a:bodyPr vert="horz" lIns="91440" tIns="45720" rIns="91440" bIns="45720" rtlCol="0" anchor="ctr">
            <a:normAutofit/>
          </a:bodyPr>
          <a:lstStyle/>
          <a:p>
            <a:pPr algn="ctr"/>
            <a:r>
              <a:rPr lang="en-US" sz="2800">
                <a:solidFill>
                  <a:schemeClr val="bg1"/>
                </a:solidFill>
              </a:rPr>
              <a:t>Directors</a:t>
            </a:r>
            <a:endParaRPr lang="en-US"/>
          </a:p>
        </p:txBody>
      </p:sp>
      <p:sp>
        <p:nvSpPr>
          <p:cNvPr id="4" name="Text Placeholder 3"/>
          <p:cNvSpPr>
            <a:spLocks noGrp="1"/>
          </p:cNvSpPr>
          <p:nvPr>
            <p:ph type="body" sz="half" idx="2"/>
            <p:extLst>
              <p:ext uri="{D42A27DB-BD31-4B8C-83A1-F6EECF244321}">
                <p14:modId xmlns:p14="http://schemas.microsoft.com/office/powerpoint/2010/main" val="671468765"/>
              </p:ext>
            </p:extLst>
          </p:nvPr>
        </p:nvSpPr>
        <p:spPr>
          <a:xfrm>
            <a:off x="581193" y="2438399"/>
            <a:ext cx="3415074" cy="3564467"/>
          </a:xfrm>
        </p:spPr>
        <p:txBody>
          <a:bodyPr vert="horz" lIns="91440" tIns="45720" rIns="91440" bIns="45720" rtlCol="0" anchor="ctr">
            <a:normAutofit/>
          </a:bodyPr>
          <a:lstStyle/>
          <a:p>
            <a:pPr algn="l">
              <a:buFont typeface="Wingdings 2" panose="05020102010507070707" pitchFamily="18" charset="2"/>
              <a:buChar char=""/>
            </a:pPr>
            <a:r>
              <a:rPr lang="en-US" sz="2000"/>
              <a:t>DJ McConnell – SPHS</a:t>
            </a:r>
          </a:p>
          <a:p>
            <a:pPr algn="l">
              <a:buFont typeface="Wingdings 2" panose="05020102010507070707" pitchFamily="18" charset="2"/>
              <a:buChar char=""/>
            </a:pPr>
            <a:r>
              <a:rPr lang="en-US" sz="2000"/>
              <a:t>Mike Bearden – NPHS</a:t>
            </a:r>
          </a:p>
          <a:p>
            <a:pPr algn="l">
              <a:buFont typeface="Wingdings 2" panose="05020102010507070707" pitchFamily="18" charset="2"/>
              <a:buChar char=""/>
            </a:pPr>
            <a:r>
              <a:rPr lang="en-US" sz="2000"/>
              <a:t>Adrian Gibson – HHS</a:t>
            </a:r>
          </a:p>
          <a:p>
            <a:pPr algn="l">
              <a:buFont typeface="Wingdings 2" panose="05020102010507070707" pitchFamily="18" charset="2"/>
              <a:buChar char=""/>
            </a:pPr>
            <a:r>
              <a:rPr lang="en-US" sz="2000"/>
              <a:t>Aaron </a:t>
            </a:r>
            <a:r>
              <a:rPr lang="en-US" sz="2000" err="1"/>
              <a:t>Toft</a:t>
            </a:r>
            <a:r>
              <a:rPr lang="en-US" sz="2000"/>
              <a:t> – PCHS</a:t>
            </a:r>
          </a:p>
          <a:p>
            <a:pPr algn="l">
              <a:buFont typeface="Wingdings 2" panose="05020102010507070707" pitchFamily="18" charset="2"/>
              <a:buChar char=""/>
            </a:pPr>
            <a:r>
              <a:rPr lang="en-US" sz="2000"/>
              <a:t>Michael Thomas - EPHS</a:t>
            </a:r>
          </a:p>
        </p:txBody>
      </p:sp>
    </p:spTree>
    <p:extLst>
      <p:ext uri="{BB962C8B-B14F-4D97-AF65-F5344CB8AC3E}">
        <p14:creationId xmlns:p14="http://schemas.microsoft.com/office/powerpoint/2010/main" val="689751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extLst>
              <p:ext uri="{D42A27DB-BD31-4B8C-83A1-F6EECF244321}">
                <p14:modId xmlns:p14="http://schemas.microsoft.com/office/powerpoint/2010/main" val="1214178847"/>
              </p:ext>
            </p:extLst>
          </p:nvPr>
        </p:nvSpPr>
        <p:spPr/>
        <p:txBody>
          <a:bodyPr/>
          <a:lstStyle/>
          <a:p>
            <a:r>
              <a:rPr lang="en-US"/>
              <a:t>Band Dates to remember – community support!</a:t>
            </a:r>
          </a:p>
        </p:txBody>
      </p:sp>
      <p:pic>
        <p:nvPicPr>
          <p:cNvPr id="7" name="Picture 7" descr="HHS Band Camp 1.JPG"/>
          <p:cNvPicPr>
            <a:picLocks noGrp="1" noChangeAspect="1"/>
          </p:cNvPicPr>
          <p:nvPr>
            <p:ph sz="half" idx="1"/>
          </p:nvPr>
        </p:nvPicPr>
        <p:blipFill>
          <a:blip r:embed="rId3"/>
          <a:stretch>
            <a:fillRect/>
          </a:stretch>
        </p:blipFill>
        <p:spPr>
          <a:xfrm>
            <a:off x="1924489" y="2227464"/>
            <a:ext cx="2733675" cy="3638550"/>
          </a:xfrm>
          <a:prstGeom prst="rect">
            <a:avLst/>
          </a:prstGeom>
        </p:spPr>
      </p:pic>
      <p:sp>
        <p:nvSpPr>
          <p:cNvPr id="4" name="Content Placeholder 3"/>
          <p:cNvSpPr>
            <a:spLocks noGrp="1"/>
          </p:cNvSpPr>
          <p:nvPr>
            <p:ph sz="half" idx="2"/>
            <p:extLst>
              <p:ext uri="{D42A27DB-BD31-4B8C-83A1-F6EECF244321}">
                <p14:modId xmlns:p14="http://schemas.microsoft.com/office/powerpoint/2010/main" val="1407764873"/>
              </p:ext>
            </p:extLst>
          </p:nvPr>
        </p:nvSpPr>
        <p:spPr/>
        <p:txBody>
          <a:bodyPr/>
          <a:lstStyle/>
          <a:p>
            <a:pPr marL="305435" indent="-305435"/>
            <a:r>
              <a:rPr lang="en-US"/>
              <a:t>Band Camps</a:t>
            </a:r>
          </a:p>
          <a:p>
            <a:pPr marL="629920" lvl="1" indent="-305435"/>
            <a:r>
              <a:rPr lang="en-US"/>
              <a:t>July 10-14</a:t>
            </a:r>
          </a:p>
          <a:p>
            <a:pPr marL="629920" lvl="1" indent="-305435"/>
            <a:r>
              <a:rPr lang="en-US"/>
              <a:t>July 17-21</a:t>
            </a:r>
          </a:p>
          <a:p>
            <a:pPr marL="305435" indent="-305435"/>
            <a:r>
              <a:rPr lang="en-US"/>
              <a:t>PCSD Marching Band Exhibition</a:t>
            </a:r>
          </a:p>
          <a:p>
            <a:pPr marL="629920" lvl="1" indent="-305435"/>
            <a:r>
              <a:rPr lang="en-US"/>
              <a:t>October 16 – hosted by SPHS </a:t>
            </a:r>
          </a:p>
          <a:p>
            <a:pPr marL="305435" indent="-305435"/>
            <a:r>
              <a:rPr lang="en-US"/>
              <a:t>PCSD Honor Band</a:t>
            </a:r>
          </a:p>
          <a:p>
            <a:pPr marL="629920" lvl="1" indent="-305435"/>
            <a:endParaRPr lang="en-US"/>
          </a:p>
          <a:p>
            <a:pPr marL="629920" lvl="1" indent="-305435"/>
            <a:endParaRPr lang="en-US"/>
          </a:p>
        </p:txBody>
      </p:sp>
    </p:spTree>
    <p:extLst>
      <p:ext uri="{BB962C8B-B14F-4D97-AF65-F5344CB8AC3E}">
        <p14:creationId xmlns:p14="http://schemas.microsoft.com/office/powerpoint/2010/main" val="1853962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extLst>
              <p:ext uri="{D42A27DB-BD31-4B8C-83A1-F6EECF244321}">
                <p14:modId xmlns:p14="http://schemas.microsoft.com/office/powerpoint/2010/main" val="1486613245"/>
              </p:ext>
            </p:extLst>
          </p:nvPr>
        </p:nvSpPr>
        <p:spPr/>
        <p:txBody>
          <a:bodyPr/>
          <a:lstStyle/>
          <a:p>
            <a:r>
              <a:rPr lang="en-US"/>
              <a:t>SPLOST dollars at work!</a:t>
            </a:r>
          </a:p>
        </p:txBody>
      </p:sp>
      <p:pic>
        <p:nvPicPr>
          <p:cNvPr id="5" name="Picture 5" descr="band 3.jpg"/>
          <p:cNvPicPr>
            <a:picLocks noGrp="1" noChangeAspect="1"/>
          </p:cNvPicPr>
          <p:nvPr>
            <p:ph type="pic" idx="1"/>
          </p:nvPr>
        </p:nvPicPr>
        <p:blipFill rotWithShape="1">
          <a:blip r:embed="rId3"/>
          <a:srcRect t="19933" b="19933"/>
          <a:stretch/>
        </p:blipFill>
        <p:spPr>
          <a:prstGeom prst="rect">
            <a:avLst/>
          </a:prstGeom>
        </p:spPr>
      </p:pic>
      <p:sp>
        <p:nvSpPr>
          <p:cNvPr id="8" name="Text Placeholder 7"/>
          <p:cNvSpPr>
            <a:spLocks noGrp="1"/>
          </p:cNvSpPr>
          <p:nvPr>
            <p:ph type="body" sz="half" idx="2"/>
            <p:extLst>
              <p:ext uri="{D42A27DB-BD31-4B8C-83A1-F6EECF244321}">
                <p14:modId xmlns:p14="http://schemas.microsoft.com/office/powerpoint/2010/main" val="797740196"/>
              </p:ext>
            </p:extLst>
          </p:nvPr>
        </p:nvSpPr>
        <p:spPr/>
        <p:txBody>
          <a:bodyPr>
            <a:normAutofit lnSpcReduction="10000"/>
          </a:bodyPr>
          <a:lstStyle/>
          <a:p>
            <a:r>
              <a:rPr lang="en-US"/>
              <a:t>"At Herschel Jones Middle School, approximately 30% of students use an instrument that was purchased with SPLOST dollars.  The SPLOST funding allowed us to purchase necessary equipment such as 4 new tubas, 4 new French horns, 3 new trigger trombones and acoustical panels that the HJMS Band Room did not have.  SPLOST funding signifigantly helped the quality of our program!"  - Mitchell Roberts</a:t>
            </a:r>
          </a:p>
        </p:txBody>
      </p:sp>
    </p:spTree>
    <p:extLst>
      <p:ext uri="{BB962C8B-B14F-4D97-AF65-F5344CB8AC3E}">
        <p14:creationId xmlns:p14="http://schemas.microsoft.com/office/powerpoint/2010/main" val="308445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NPHS Christmas Concert 2016.jpg"/>
          <p:cNvPicPr>
            <a:picLocks noChangeAspect="1"/>
          </p:cNvPicPr>
          <p:nvPr/>
        </p:nvPicPr>
        <p:blipFill rotWithShape="1">
          <a:blip r:embed="rId3"/>
          <a:srcRect t="455" b="14959"/>
          <a:stretch/>
        </p:blipFill>
        <p:spPr>
          <a:xfrm>
            <a:off x="20" y="10"/>
            <a:ext cx="12191980" cy="6857990"/>
          </a:xfrm>
          <a:prstGeom prst="rect">
            <a:avLst/>
          </a:prstGeom>
        </p:spPr>
      </p:pic>
      <p:grpSp>
        <p:nvGrpSpPr>
          <p:cNvPr id="11" name="Group 10"/>
          <p:cNvGrpSpPr>
            <a:grpSpLocks noGrp="1" noUngrp="1" noRot="1" noChangeAspect="1" noMove="1" noResize="1"/>
          </p:cNvGrpSpPr>
          <p:nvPr>
            <p:extLst/>
          </p:nvPr>
        </p:nvGrpSpPr>
        <p:grpSpPr>
          <a:xfrm>
            <a:off x="438068" y="457200"/>
            <a:ext cx="3703320" cy="5935132"/>
            <a:chOff x="438068" y="457200"/>
            <a:chExt cx="3703320" cy="5935132"/>
          </a:xfrm>
        </p:grpSpPr>
        <p:sp>
          <p:nvSpPr>
            <p:cNvPr id="12" name="Rectangle 11"/>
            <p:cNvSpPr/>
            <p:nvPr>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extLst>
              <p:ext uri="{D42A27DB-BD31-4B8C-83A1-F6EECF244321}">
                <p14:modId xmlns:p14="http://schemas.microsoft.com/office/powerpoint/2010/main" val="2224926765"/>
              </p:ext>
            </p:extLst>
          </p:nvPr>
        </p:nvSpPr>
        <p:spPr>
          <a:xfrm>
            <a:off x="584200" y="2142067"/>
            <a:ext cx="3412067" cy="2971801"/>
          </a:xfrm>
        </p:spPr>
        <p:txBody>
          <a:bodyPr>
            <a:normAutofit/>
          </a:bodyPr>
          <a:lstStyle/>
          <a:p>
            <a:r>
              <a:rPr lang="en-US">
                <a:solidFill>
                  <a:schemeClr val="bg1"/>
                </a:solidFill>
              </a:rPr>
              <a:t>Choral Programs in pcsd</a:t>
            </a:r>
          </a:p>
        </p:txBody>
      </p:sp>
    </p:spTree>
    <p:extLst>
      <p:ext uri="{BB962C8B-B14F-4D97-AF65-F5344CB8AC3E}">
        <p14:creationId xmlns:p14="http://schemas.microsoft.com/office/powerpoint/2010/main" val="14424954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a:grpSpLocks noGrp="1" noUngrp="1" noRot="1" noChangeAspect="1" noMove="1" noResize="1"/>
          </p:cNvGrpSpPr>
          <p:nvPr>
            <p:extLst/>
          </p:nvPr>
        </p:nvGrpSpPr>
        <p:grpSpPr>
          <a:xfrm>
            <a:off x="446533" y="453643"/>
            <a:ext cx="11298934" cy="5936922"/>
            <a:chOff x="446533" y="453643"/>
            <a:chExt cx="11298934" cy="5936922"/>
          </a:xfrm>
        </p:grpSpPr>
        <p:sp>
          <p:nvSpPr>
            <p:cNvPr id="12" name="Rectangle 11"/>
            <p:cNvSpPr/>
            <p:nvPr>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4" descr="Dallas Art 1.jpg"/>
          <p:cNvPicPr>
            <a:picLocks noChangeAspect="1"/>
          </p:cNvPicPr>
          <p:nvPr/>
        </p:nvPicPr>
        <p:blipFill rotWithShape="1">
          <a:blip r:embed="rId3"/>
          <a:srcRect t="20725" r="-1" b="26106"/>
          <a:stretch/>
        </p:blipFill>
        <p:spPr>
          <a:xfrm>
            <a:off x="446532" y="599725"/>
            <a:ext cx="11292143" cy="3557252"/>
          </a:xfrm>
          <a:prstGeom prst="rect">
            <a:avLst/>
          </a:prstGeom>
        </p:spPr>
      </p:pic>
      <p:sp>
        <p:nvSpPr>
          <p:cNvPr id="2" name="Title 1"/>
          <p:cNvSpPr>
            <a:spLocks noGrp="1"/>
          </p:cNvSpPr>
          <p:nvPr>
            <p:ph type="ctrTitle"/>
            <p:extLst>
              <p:ext uri="{D42A27DB-BD31-4B8C-83A1-F6EECF244321}">
                <p14:modId xmlns:p14="http://schemas.microsoft.com/office/powerpoint/2010/main" val="732401334"/>
              </p:ext>
            </p:extLst>
          </p:nvPr>
        </p:nvSpPr>
        <p:spPr>
          <a:xfrm>
            <a:off x="581191" y="4000698"/>
            <a:ext cx="10993549" cy="1475013"/>
          </a:xfrm>
        </p:spPr>
        <p:txBody>
          <a:bodyPr>
            <a:normAutofit/>
          </a:bodyPr>
          <a:lstStyle/>
          <a:p>
            <a:r>
              <a:rPr lang="en-US">
                <a:solidFill>
                  <a:schemeClr val="bg1"/>
                </a:solidFill>
              </a:rPr>
              <a:t>What Lifts you?</a:t>
            </a:r>
          </a:p>
        </p:txBody>
      </p:sp>
      <p:sp>
        <p:nvSpPr>
          <p:cNvPr id="3" name="Subtitle 2"/>
          <p:cNvSpPr>
            <a:spLocks noGrp="1"/>
          </p:cNvSpPr>
          <p:nvPr>
            <p:ph type="subTitle" idx="1"/>
            <p:extLst>
              <p:ext uri="{D42A27DB-BD31-4B8C-83A1-F6EECF244321}">
                <p14:modId xmlns:p14="http://schemas.microsoft.com/office/powerpoint/2010/main" val="467700867"/>
              </p:ext>
            </p:extLst>
          </p:nvPr>
        </p:nvSpPr>
        <p:spPr>
          <a:xfrm>
            <a:off x="581194" y="5475712"/>
            <a:ext cx="10993546" cy="476099"/>
          </a:xfrm>
        </p:spPr>
        <p:txBody>
          <a:bodyPr>
            <a:normAutofit/>
          </a:bodyPr>
          <a:lstStyle/>
          <a:p>
            <a:r>
              <a:rPr lang="en-US">
                <a:solidFill>
                  <a:schemeClr val="bg1"/>
                </a:solidFill>
              </a:rPr>
              <a:t>#</a:t>
            </a:r>
            <a:r>
              <a:rPr lang="en-US" err="1">
                <a:solidFill>
                  <a:schemeClr val="bg1"/>
                </a:solidFill>
              </a:rPr>
              <a:t>pauldingfinearts</a:t>
            </a:r>
            <a:r>
              <a:rPr lang="en-US">
                <a:solidFill>
                  <a:schemeClr val="bg1"/>
                </a:solidFill>
              </a:rPr>
              <a:t> - where amazing things happen </a:t>
            </a:r>
            <a:r>
              <a:rPr lang="en-US" err="1">
                <a:solidFill>
                  <a:schemeClr val="bg1"/>
                </a:solidFill>
              </a:rPr>
              <a:t>EVeryday</a:t>
            </a:r>
            <a:r>
              <a:rPr lang="en-US">
                <a:solidFill>
                  <a:schemeClr val="bg1"/>
                </a:solidFill>
              </a:rPr>
              <a:t>!</a:t>
            </a:r>
          </a:p>
        </p:txBody>
      </p:sp>
    </p:spTree>
    <p:extLst>
      <p:ext uri="{BB962C8B-B14F-4D97-AF65-F5344CB8AC3E}">
        <p14:creationId xmlns:p14="http://schemas.microsoft.com/office/powerpoint/2010/main" val="147597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nvPr>
        </p:nvSpPr>
        <p:spPr bwMode="white">
          <a:xfrm>
            <a:off x="0" y="0"/>
            <a:ext cx="12192000" cy="6858000"/>
          </a:xfrm>
          <a:prstGeom prst="rect">
            <a:avLst/>
          </a:prstGeom>
          <a:solidFill>
            <a:schemeClr val="bg1"/>
          </a:solidFill>
          <a:ln>
            <a:noFill/>
          </a:ln>
          <a:effectLst/>
        </p:spPr>
      </p:sp>
      <p:sp>
        <p:nvSpPr>
          <p:cNvPr id="12" name="Rectangle 11"/>
          <p:cNvSpPr>
            <a:spLocks noGrp="1" noRot="1" noChangeAspect="1" noMove="1" noResize="1" noEditPoints="1" noAdjustHandles="1" noChangeArrowheads="1" noChangeShapeType="1" noTextEdit="1"/>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p:cNvSpPr>
            <a:spLocks noGrp="1" noRot="1" noChangeAspect="1" noMove="1" noResize="1" noEditPoints="1" noAdjustHandles="1" noChangeArrowheads="1" noChangeShapeType="1" noTextEdit="1"/>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a:spLocks noGrp="1" noRot="1" noChangeAspect="1" noMove="1" noResize="1" noEditPoints="1" noAdjustHandles="1" noChangeArrowheads="1" noChangeShapeType="1" noTextEdit="1"/>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a:spLocks noGrp="1" noRot="1" noChangeAspect="1" noMove="1" noResize="1" noEditPoints="1" noAdjustHandles="1" noChangeArrowheads="1" noChangeShapeType="1" noTextEdit="1"/>
          </p:cNvSpPr>
          <p:nvPr>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0" name="Rectangle 19"/>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Chorus Winter Concert.jpg"/>
          <p:cNvPicPr>
            <a:picLocks noGrp="1" noChangeAspect="1"/>
          </p:cNvPicPr>
          <p:nvPr>
            <p:ph type="pic" idx="1"/>
          </p:nvPr>
        </p:nvPicPr>
        <p:blipFill rotWithShape="1">
          <a:blip r:embed="rId3"/>
          <a:srcRect t="15413"/>
          <a:stretch/>
        </p:blipFill>
        <p:spPr>
          <a:xfrm>
            <a:off x="66684" y="-133350"/>
            <a:ext cx="12191980" cy="6857990"/>
          </a:xfrm>
          <a:prstGeom prst="rect">
            <a:avLst/>
          </a:prstGeom>
        </p:spPr>
      </p:pic>
      <p:grpSp>
        <p:nvGrpSpPr>
          <p:cNvPr id="22" name="Group 21"/>
          <p:cNvGrpSpPr>
            <a:grpSpLocks noGrp="1" noUngrp="1" noRot="1" noChangeAspect="1" noMove="1" noResize="1"/>
          </p:cNvGrpSpPr>
          <p:nvPr>
            <p:extLst/>
          </p:nvPr>
        </p:nvGrpSpPr>
        <p:grpSpPr>
          <a:xfrm>
            <a:off x="438068" y="457200"/>
            <a:ext cx="3703320" cy="5935132"/>
            <a:chOff x="438068" y="457200"/>
            <a:chExt cx="3703320" cy="5935132"/>
          </a:xfrm>
        </p:grpSpPr>
        <p:sp>
          <p:nvSpPr>
            <p:cNvPr id="23" name="Rectangle 22"/>
            <p:cNvSpPr/>
            <p:nvPr>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4" name="Rectangle 23"/>
            <p:cNvSpPr/>
            <p:nvPr>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584200" y="1006956"/>
            <a:ext cx="3412067" cy="1372177"/>
          </a:xfrm>
        </p:spPr>
        <p:txBody>
          <a:bodyPr vert="horz" lIns="91440" tIns="45720" rIns="91440" bIns="45720" rtlCol="0" anchor="ctr">
            <a:normAutofit/>
          </a:bodyPr>
          <a:lstStyle/>
          <a:p>
            <a:r>
              <a:rPr lang="en-US" sz="2800">
                <a:solidFill>
                  <a:schemeClr val="bg1"/>
                </a:solidFill>
              </a:rPr>
              <a:t>Choral Music in PCSD</a:t>
            </a:r>
          </a:p>
        </p:txBody>
      </p:sp>
      <p:sp>
        <p:nvSpPr>
          <p:cNvPr id="4" name="Text Placeholder 3"/>
          <p:cNvSpPr>
            <a:spLocks noGrp="1"/>
          </p:cNvSpPr>
          <p:nvPr>
            <p:ph type="body" sz="half" idx="2"/>
            <p:extLst>
              <p:ext uri="{D42A27DB-BD31-4B8C-83A1-F6EECF244321}">
                <p14:modId xmlns:p14="http://schemas.microsoft.com/office/powerpoint/2010/main" val="2794021802"/>
              </p:ext>
            </p:extLst>
          </p:nvPr>
        </p:nvSpPr>
        <p:spPr>
          <a:xfrm>
            <a:off x="581193" y="2438399"/>
            <a:ext cx="3415074" cy="3564467"/>
          </a:xfrm>
        </p:spPr>
        <p:txBody>
          <a:bodyPr vert="horz" lIns="91440" tIns="45720" rIns="91440" bIns="45720" rtlCol="0" anchor="ctr">
            <a:normAutofit/>
          </a:bodyPr>
          <a:lstStyle/>
          <a:p>
            <a:r>
              <a:rPr lang="en-US" sz="1600">
                <a:solidFill>
                  <a:schemeClr val="bg1"/>
                </a:solidFill>
              </a:rPr>
              <a:t>In Paulding County choral programs, students obtain discipline, attention to detail, the ability to work in teams, and close social gaps. </a:t>
            </a:r>
            <a:endParaRPr lang="en-US">
              <a:solidFill>
                <a:srgbClr val="3D3D3D"/>
              </a:solidFill>
            </a:endParaRPr>
          </a:p>
          <a:p>
            <a:endParaRPr lang="en-US" sz="1600">
              <a:solidFill>
                <a:srgbClr val="FFFFFF"/>
              </a:solidFill>
            </a:endParaRPr>
          </a:p>
        </p:txBody>
      </p:sp>
    </p:spTree>
    <p:extLst>
      <p:ext uri="{BB962C8B-B14F-4D97-AF65-F5344CB8AC3E}">
        <p14:creationId xmlns:p14="http://schemas.microsoft.com/office/powerpoint/2010/main" val="415744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extLst>
              <p:ext uri="{D42A27DB-BD31-4B8C-83A1-F6EECF244321}">
                <p14:modId xmlns:p14="http://schemas.microsoft.com/office/powerpoint/2010/main" val="2539834904"/>
              </p:ext>
            </p:extLst>
          </p:nvPr>
        </p:nvSpPr>
        <p:spPr/>
        <p:txBody>
          <a:bodyPr/>
          <a:lstStyle/>
          <a:p>
            <a:r>
              <a:rPr lang="en-US"/>
              <a:t>Choral programs </a:t>
            </a:r>
          </a:p>
        </p:txBody>
      </p:sp>
      <p:sp>
        <p:nvSpPr>
          <p:cNvPr id="3" name="Content Placeholder 2"/>
          <p:cNvSpPr>
            <a:spLocks noGrp="1"/>
          </p:cNvSpPr>
          <p:nvPr>
            <p:ph idx="1"/>
            <p:extLst>
              <p:ext uri="{D42A27DB-BD31-4B8C-83A1-F6EECF244321}">
                <p14:modId xmlns:p14="http://schemas.microsoft.com/office/powerpoint/2010/main" val="4012904826"/>
              </p:ext>
            </p:extLst>
          </p:nvPr>
        </p:nvSpPr>
        <p:spPr/>
        <p:txBody>
          <a:bodyPr>
            <a:normAutofit fontScale="92500" lnSpcReduction="20000"/>
          </a:bodyPr>
          <a:lstStyle/>
          <a:p>
            <a:pPr marL="0" indent="0">
              <a:buNone/>
            </a:pPr>
            <a:endParaRPr lang="en-US"/>
          </a:p>
          <a:p>
            <a:pPr marL="305435" indent="-305435"/>
            <a:endParaRPr lang="en-US"/>
          </a:p>
          <a:p>
            <a:pPr marL="305435" indent="-305435"/>
            <a:r>
              <a:rPr lang="en-US"/>
              <a:t> Paulding Choruses: local school, community, state, and national involvement</a:t>
            </a:r>
            <a:endParaRPr>
              <a:solidFill>
                <a:schemeClr val="tx1"/>
              </a:solidFill>
            </a:endParaRPr>
          </a:p>
          <a:p>
            <a:pPr marL="629920" lvl="1" indent="-305435"/>
            <a:r>
              <a:rPr lang="en-US"/>
              <a:t>Local school performances, senior home and chamber of commerce performances, Governor's Mansion performance opportunities, and performances in Florida, New York, and Tennessee</a:t>
            </a:r>
          </a:p>
          <a:p>
            <a:pPr marL="629920" lvl="1" indent="-305435"/>
            <a:endParaRPr lang="en-US"/>
          </a:p>
          <a:p>
            <a:pPr marL="305435" indent="-305435"/>
            <a:r>
              <a:rPr lang="en-US"/>
              <a:t>Special events this year:</a:t>
            </a:r>
          </a:p>
          <a:p>
            <a:pPr marL="629920" lvl="1" indent="-305435"/>
            <a:r>
              <a:rPr lang="en-US"/>
              <a:t>Hiram/North Paulding mastery choirs present Faure's </a:t>
            </a:r>
            <a:r>
              <a:rPr lang="en-US" i="1"/>
              <a:t>REQUIEM </a:t>
            </a:r>
            <a:r>
              <a:rPr lang="en-US"/>
              <a:t>(performance dates TBA)</a:t>
            </a:r>
          </a:p>
          <a:p>
            <a:pPr marL="629920" lvl="1" indent="-305435"/>
            <a:r>
              <a:rPr lang="en-US"/>
              <a:t>High School Chorus County Honor Choir, featuring special guest clinicians from UWG, KSU, GSU, </a:t>
            </a:r>
            <a:r>
              <a:rPr lang="en-US" err="1"/>
              <a:t>etc</a:t>
            </a:r>
            <a:r>
              <a:rPr lang="en-US"/>
              <a:t> (February 2, 2018)</a:t>
            </a:r>
          </a:p>
          <a:p>
            <a:pPr marL="629920" lvl="1" indent="-305435"/>
            <a:r>
              <a:rPr lang="en-US"/>
              <a:t>6th Grade Spring Sing (March 5, 2018)</a:t>
            </a:r>
          </a:p>
          <a:p>
            <a:pPr marL="629920" lvl="1" indent="-305435"/>
            <a:r>
              <a:rPr lang="en-US"/>
              <a:t>Large Group Performance Evaluations (end of March, TBA)</a:t>
            </a:r>
          </a:p>
          <a:p>
            <a:pPr marL="629920" lvl="1" indent="-305435"/>
            <a:endParaRPr lang="en-US"/>
          </a:p>
        </p:txBody>
      </p:sp>
      <p:sp>
        <p:nvSpPr>
          <p:cNvPr id="4" name="Text Placeholder 3"/>
          <p:cNvSpPr>
            <a:spLocks noGrp="1"/>
          </p:cNvSpPr>
          <p:nvPr>
            <p:ph type="body" sz="half" idx="2"/>
            <p:extLst>
              <p:ext uri="{D42A27DB-BD31-4B8C-83A1-F6EECF244321}">
                <p14:modId xmlns:p14="http://schemas.microsoft.com/office/powerpoint/2010/main" val="663028401"/>
              </p:ext>
            </p:extLst>
          </p:nvPr>
        </p:nvSpPr>
        <p:spPr/>
        <p:txBody>
          <a:bodyPr/>
          <a:lstStyle/>
          <a:p>
            <a:r>
              <a:rPr lang="en-US"/>
              <a:t>Important Dates for 2017-2018</a:t>
            </a:r>
          </a:p>
        </p:txBody>
      </p:sp>
    </p:spTree>
    <p:extLst>
      <p:ext uri="{BB962C8B-B14F-4D97-AF65-F5344CB8AC3E}">
        <p14:creationId xmlns:p14="http://schemas.microsoft.com/office/powerpoint/2010/main" val="380296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021.JPG"/>
          <p:cNvPicPr>
            <a:picLocks noChangeAspect="1"/>
          </p:cNvPicPr>
          <p:nvPr/>
        </p:nvPicPr>
        <p:blipFill rotWithShape="1">
          <a:blip r:embed="rId3"/>
          <a:srcRect t="25000"/>
          <a:stretch/>
        </p:blipFill>
        <p:spPr>
          <a:xfrm>
            <a:off x="20" y="10"/>
            <a:ext cx="12191980" cy="6857990"/>
          </a:xfrm>
          <a:prstGeom prst="rect">
            <a:avLst/>
          </a:prstGeom>
        </p:spPr>
      </p:pic>
      <p:sp>
        <p:nvSpPr>
          <p:cNvPr id="11" name="Rectangle 10"/>
          <p:cNvSpPr>
            <a:spLocks noGrp="1" noRot="1" noChangeAspect="1" noMove="1" noResize="1" noEditPoints="1" noAdjustHandles="1" noChangeArrowheads="1" noChangeShapeType="1" noTextEdit="1"/>
          </p:cNvSpPr>
          <p:nvPr>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grpSp>
        <p:nvGrpSpPr>
          <p:cNvPr id="13" name="Group 12"/>
          <p:cNvGrpSpPr>
            <a:grpSpLocks noGrp="1" noUngrp="1" noRot="1" noChangeAspect="1" noMove="1" noResize="1"/>
          </p:cNvGrpSpPr>
          <p:nvPr>
            <p:extLst/>
          </p:nvPr>
        </p:nvGrpSpPr>
        <p:grpSpPr>
          <a:xfrm>
            <a:off x="446534" y="453643"/>
            <a:ext cx="11298933" cy="98554"/>
            <a:chOff x="446534" y="453643"/>
            <a:chExt cx="11298933" cy="98554"/>
          </a:xfrm>
        </p:grpSpPr>
        <p:sp>
          <p:nvSpPr>
            <p:cNvPr id="14" name="Rectangle 13"/>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extLst>
              <p:ext uri="{D42A27DB-BD31-4B8C-83A1-F6EECF244321}">
                <p14:modId xmlns:p14="http://schemas.microsoft.com/office/powerpoint/2010/main" val="2772349113"/>
              </p:ext>
            </p:extLst>
          </p:nvPr>
        </p:nvSpPr>
        <p:spPr>
          <a:xfrm>
            <a:off x="581191" y="4572000"/>
            <a:ext cx="10993549" cy="895244"/>
          </a:xfrm>
        </p:spPr>
        <p:txBody>
          <a:bodyPr>
            <a:normAutofit/>
          </a:bodyPr>
          <a:lstStyle/>
          <a:p>
            <a:r>
              <a:rPr lang="en-US" sz="4000">
                <a:solidFill>
                  <a:schemeClr val="bg1"/>
                </a:solidFill>
              </a:rPr>
              <a:t>Elementary Fine ARts</a:t>
            </a:r>
          </a:p>
        </p:txBody>
      </p:sp>
    </p:spTree>
    <p:extLst>
      <p:ext uri="{BB962C8B-B14F-4D97-AF65-F5344CB8AC3E}">
        <p14:creationId xmlns:p14="http://schemas.microsoft.com/office/powerpoint/2010/main" val="5940885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nvPr>
        </p:nvSpPr>
        <p:spPr bwMode="white">
          <a:xfrm>
            <a:off x="0" y="0"/>
            <a:ext cx="12192000" cy="6858000"/>
          </a:xfrm>
          <a:prstGeom prst="rect">
            <a:avLst/>
          </a:prstGeom>
          <a:solidFill>
            <a:schemeClr val="bg1"/>
          </a:solidFill>
          <a:ln>
            <a:noFill/>
          </a:ln>
          <a:effectLst/>
        </p:spPr>
      </p:sp>
      <p:sp>
        <p:nvSpPr>
          <p:cNvPr id="12" name="Rectangle 11"/>
          <p:cNvSpPr>
            <a:spLocks noGrp="1" noRot="1" noChangeAspect="1" noMove="1" noResize="1" noEditPoints="1" noAdjustHandles="1" noChangeArrowheads="1" noChangeShapeType="1" noTextEdit="1"/>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p:cNvSpPr>
            <a:spLocks noGrp="1" noRot="1" noChangeAspect="1" noMove="1" noResize="1" noEditPoints="1" noAdjustHandles="1" noChangeArrowheads="1" noChangeShapeType="1" noTextEdit="1"/>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a:spLocks noGrp="1" noRot="1" noChangeAspect="1" noMove="1" noResize="1" noEditPoints="1" noAdjustHandles="1" noChangeArrowheads="1" noChangeShapeType="1" noTextEdit="1"/>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a:spLocks noGrp="1" noRot="1" noChangeAspect="1" noMove="1" noResize="1" noEditPoints="1" noAdjustHandles="1" noChangeArrowheads="1" noChangeShapeType="1" noTextEdit="1"/>
          </p:cNvSpPr>
          <p:nvPr>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0" name="Rectangle 19"/>
          <p:cNvSpPr>
            <a:spLocks noGrp="1" noRot="1" noChangeAspect="1" noMove="1" noResize="1" noEditPoints="1" noAdjustHandles="1" noChangeArrowheads="1" noChangeShapeType="1" noTextEdit="1"/>
          </p:cNvSpPr>
          <p:nvPr>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noGrp="1" noRot="1" noChangeAspect="1" noMove="1" noResize="1" noEditPoints="1" noAdjustHandles="1" noChangeArrowheads="1" noChangeShapeType="1" noTextEdit="1"/>
          </p:cNvSpPr>
          <p:nvPr>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5" descr="Child  Composing full.jpg"/>
          <p:cNvPicPr>
            <a:picLocks noGrp="1" noChangeAspect="1"/>
          </p:cNvPicPr>
          <p:nvPr>
            <p:ph type="pic" idx="1"/>
          </p:nvPr>
        </p:nvPicPr>
        <p:blipFill rotWithShape="1">
          <a:blip r:embed="rId3"/>
          <a:srcRect l="933"/>
          <a:stretch/>
        </p:blipFill>
        <p:spPr>
          <a:xfrm>
            <a:off x="446534" y="723899"/>
            <a:ext cx="7498616" cy="5676901"/>
          </a:xfrm>
          <a:prstGeom prst="rect">
            <a:avLst/>
          </a:prstGeom>
        </p:spPr>
      </p:pic>
      <p:grpSp>
        <p:nvGrpSpPr>
          <p:cNvPr id="24" name="Group 23"/>
          <p:cNvGrpSpPr>
            <a:grpSpLocks noGrp="1" noUngrp="1" noRot="1" noChangeAspect="1" noMove="1" noResize="1"/>
          </p:cNvGrpSpPr>
          <p:nvPr>
            <p:extLst/>
          </p:nvPr>
        </p:nvGrpSpPr>
        <p:grpSpPr>
          <a:xfrm>
            <a:off x="446534" y="453643"/>
            <a:ext cx="11298933" cy="98554"/>
            <a:chOff x="446534" y="453643"/>
            <a:chExt cx="11298933" cy="98554"/>
          </a:xfrm>
        </p:grpSpPr>
        <p:sp>
          <p:nvSpPr>
            <p:cNvPr id="25" name="Rectangle 24"/>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8296275" y="1419225"/>
            <a:ext cx="3081576" cy="2085869"/>
          </a:xfrm>
        </p:spPr>
        <p:txBody>
          <a:bodyPr vert="horz" lIns="91440" tIns="45720" rIns="91440" bIns="45720" rtlCol="0" anchor="b">
            <a:normAutofit/>
          </a:bodyPr>
          <a:lstStyle/>
          <a:p>
            <a:r>
              <a:rPr lang="en-US" sz="3600">
                <a:solidFill>
                  <a:srgbClr val="FFFFFF"/>
                </a:solidFill>
              </a:rPr>
              <a:t>Elementary Music in PCSD</a:t>
            </a:r>
          </a:p>
        </p:txBody>
      </p:sp>
      <p:sp>
        <p:nvSpPr>
          <p:cNvPr id="4" name="Text Placeholder 3"/>
          <p:cNvSpPr>
            <a:spLocks noGrp="1"/>
          </p:cNvSpPr>
          <p:nvPr>
            <p:ph type="body" sz="half" idx="2"/>
            <p:extLst>
              <p:ext uri="{D42A27DB-BD31-4B8C-83A1-F6EECF244321}">
                <p14:modId xmlns:p14="http://schemas.microsoft.com/office/powerpoint/2010/main" val="3040031202"/>
              </p:ext>
            </p:extLst>
          </p:nvPr>
        </p:nvSpPr>
        <p:spPr>
          <a:xfrm>
            <a:off x="564184" y="5657850"/>
            <a:ext cx="11029617" cy="598671"/>
          </a:xfrm>
        </p:spPr>
        <p:txBody>
          <a:bodyPr>
            <a:normAutofit/>
          </a:bodyPr>
          <a:lstStyle/>
          <a:p>
            <a:r>
              <a:rPr lang="en-US" sz="2400">
                <a:solidFill>
                  <a:srgbClr val="3D3D3D"/>
                </a:solidFill>
                <a:latin typeface="Gill Sans MT"/>
              </a:rPr>
              <a:t>Sing, Move, and Play ~ EVERYDAY</a:t>
            </a:r>
          </a:p>
        </p:txBody>
      </p:sp>
      <p:sp>
        <p:nvSpPr>
          <p:cNvPr id="3" name="TextBox 2"/>
          <p:cNvSpPr txBox="1"/>
          <p:nvPr>
            <p:extLst>
              <p:ext uri="{D42A27DB-BD31-4B8C-83A1-F6EECF244321}">
                <p14:modId xmlns:p14="http://schemas.microsoft.com/office/powerpoint/2010/main" val="2468389310"/>
              </p:ext>
            </p:extLst>
          </p:nvPr>
        </p:nvSpPr>
        <p:spPr>
          <a:xfrm>
            <a:off x="8248650" y="3676650"/>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solidFill>
                <a:srgbClr val="FFFFFF"/>
              </a:solidFill>
            </a:endParaRPr>
          </a:p>
        </p:txBody>
      </p:sp>
    </p:spTree>
    <p:extLst>
      <p:ext uri="{BB962C8B-B14F-4D97-AF65-F5344CB8AC3E}">
        <p14:creationId xmlns:p14="http://schemas.microsoft.com/office/powerpoint/2010/main" val="41490951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extLst>
              <p:ext uri="{D42A27DB-BD31-4B8C-83A1-F6EECF244321}">
                <p14:modId xmlns:p14="http://schemas.microsoft.com/office/powerpoint/2010/main" val="2484890428"/>
              </p:ext>
            </p:extLst>
          </p:nvPr>
        </p:nvSpPr>
        <p:spPr/>
        <p:txBody>
          <a:bodyPr/>
          <a:lstStyle/>
          <a:p>
            <a:r>
              <a:rPr lang="en-US"/>
              <a:t>Elementary Music </a:t>
            </a:r>
            <a:r>
              <a:rPr lang="en-US" err="1"/>
              <a:t>LEadership</a:t>
            </a:r>
            <a:r>
              <a:rPr lang="en-US"/>
              <a:t> </a:t>
            </a:r>
          </a:p>
        </p:txBody>
      </p:sp>
      <p:sp>
        <p:nvSpPr>
          <p:cNvPr id="3" name="Content Placeholder 2"/>
          <p:cNvSpPr>
            <a:spLocks noGrp="1"/>
          </p:cNvSpPr>
          <p:nvPr>
            <p:ph sz="half" idx="1"/>
            <p:extLst>
              <p:ext uri="{D42A27DB-BD31-4B8C-83A1-F6EECF244321}">
                <p14:modId xmlns:p14="http://schemas.microsoft.com/office/powerpoint/2010/main" val="2228194234"/>
              </p:ext>
            </p:extLst>
          </p:nvPr>
        </p:nvSpPr>
        <p:spPr/>
        <p:txBody>
          <a:bodyPr/>
          <a:lstStyle/>
          <a:p>
            <a:pPr marL="305435" indent="-305435"/>
            <a:r>
              <a:rPr lang="en-US"/>
              <a:t>Cheryl </a:t>
            </a:r>
            <a:r>
              <a:rPr lang="en-US" err="1"/>
              <a:t>Walburn</a:t>
            </a:r>
            <a:r>
              <a:rPr lang="en-US"/>
              <a:t>, Roberts Elementary</a:t>
            </a:r>
          </a:p>
          <a:p>
            <a:pPr marL="305435" indent="-305435"/>
            <a:r>
              <a:rPr lang="en-US"/>
              <a:t>Daniel Gaddis, </a:t>
            </a:r>
            <a:r>
              <a:rPr lang="en-US" err="1"/>
              <a:t>McGarity</a:t>
            </a:r>
            <a:r>
              <a:rPr lang="en-US"/>
              <a:t> Elementary</a:t>
            </a:r>
          </a:p>
          <a:p>
            <a:pPr marL="305435" indent="-305435"/>
            <a:r>
              <a:rPr lang="en-US"/>
              <a:t>Katie Matthews, Union Elementary</a:t>
            </a:r>
          </a:p>
          <a:p>
            <a:pPr marL="305435" indent="-305435"/>
            <a:r>
              <a:rPr lang="en-US"/>
              <a:t>Becky Miller, Abney Elementary</a:t>
            </a:r>
          </a:p>
          <a:p>
            <a:pPr marL="305435" indent="-305435"/>
            <a:r>
              <a:rPr lang="en-US"/>
              <a:t>Karen </a:t>
            </a:r>
            <a:r>
              <a:rPr lang="en-US" err="1"/>
              <a:t>Emerine</a:t>
            </a:r>
            <a:r>
              <a:rPr lang="en-US"/>
              <a:t>, Hutchens Elementary</a:t>
            </a:r>
          </a:p>
          <a:p>
            <a:pPr marL="305435" indent="-305435"/>
            <a:r>
              <a:rPr lang="en-US"/>
              <a:t>Kristen Ragan, Northside Elementary</a:t>
            </a:r>
          </a:p>
        </p:txBody>
      </p:sp>
      <p:sp>
        <p:nvSpPr>
          <p:cNvPr id="4" name="Content Placeholder 3"/>
          <p:cNvSpPr>
            <a:spLocks noGrp="1"/>
          </p:cNvSpPr>
          <p:nvPr>
            <p:ph sz="half" idx="2"/>
            <p:extLst>
              <p:ext uri="{D42A27DB-BD31-4B8C-83A1-F6EECF244321}">
                <p14:modId xmlns:p14="http://schemas.microsoft.com/office/powerpoint/2010/main" val="3700704311"/>
              </p:ext>
            </p:extLst>
          </p:nvPr>
        </p:nvSpPr>
        <p:spPr/>
        <p:txBody>
          <a:bodyPr/>
          <a:lstStyle/>
          <a:p>
            <a:pPr marL="305435" indent="-305435"/>
            <a:r>
              <a:rPr lang="en-US"/>
              <a:t>Standards Revision Process - 2017/2018</a:t>
            </a:r>
          </a:p>
          <a:p>
            <a:pPr marL="305435" indent="-305435"/>
            <a:r>
              <a:rPr lang="en-US"/>
              <a:t>Research and Design</a:t>
            </a:r>
          </a:p>
          <a:p>
            <a:pPr marL="305435" indent="-305435"/>
            <a:r>
              <a:rPr lang="en-US"/>
              <a:t>Professional Development</a:t>
            </a:r>
          </a:p>
          <a:p>
            <a:pPr marL="305435" indent="-305435"/>
            <a:r>
              <a:rPr lang="en-US"/>
              <a:t>Peer Mentorship</a:t>
            </a:r>
          </a:p>
          <a:p>
            <a:pPr marL="305435" indent="-305435"/>
            <a:r>
              <a:rPr lang="en-US"/>
              <a:t>Advocacy </a:t>
            </a:r>
          </a:p>
          <a:p>
            <a:pPr marL="305435" indent="-305435"/>
            <a:r>
              <a:rPr lang="en-US"/>
              <a:t>Lead Elementary Honor Choir Prep</a:t>
            </a:r>
          </a:p>
        </p:txBody>
      </p:sp>
      <p:pic>
        <p:nvPicPr>
          <p:cNvPr id="5" name="Picture 5" descr="Elementary Music Band.jpg"/>
          <p:cNvPicPr>
            <a:picLocks noChangeAspect="1"/>
          </p:cNvPicPr>
          <p:nvPr/>
        </p:nvPicPr>
        <p:blipFill>
          <a:blip r:embed="rId3"/>
          <a:stretch>
            <a:fillRect/>
          </a:stretch>
        </p:blipFill>
        <p:spPr>
          <a:xfrm>
            <a:off x="8795924" y="861274"/>
            <a:ext cx="2744557" cy="1830276"/>
          </a:xfrm>
          <a:prstGeom prst="rect">
            <a:avLst/>
          </a:prstGeom>
        </p:spPr>
      </p:pic>
    </p:spTree>
    <p:extLst>
      <p:ext uri="{BB962C8B-B14F-4D97-AF65-F5344CB8AC3E}">
        <p14:creationId xmlns:p14="http://schemas.microsoft.com/office/powerpoint/2010/main" val="326586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4" descr="Value Unit in Art.jpg"/>
          <p:cNvPicPr>
            <a:picLocks noChangeAspect="1"/>
          </p:cNvPicPr>
          <p:nvPr/>
        </p:nvPicPr>
        <p:blipFill rotWithShape="1">
          <a:blip r:embed="rId3"/>
          <a:srcRect t="19285" r="-2" b="23935"/>
          <a:stretch/>
        </p:blipFill>
        <p:spPr>
          <a:xfrm>
            <a:off x="446534" y="723899"/>
            <a:ext cx="7498616" cy="5676901"/>
          </a:xfrm>
          <a:prstGeom prst="rect">
            <a:avLst/>
          </a:prstGeom>
        </p:spPr>
      </p:pic>
      <p:grpSp>
        <p:nvGrpSpPr>
          <p:cNvPr id="13" name="Group 12"/>
          <p:cNvGrpSpPr>
            <a:grpSpLocks noGrp="1" noUngrp="1" noRot="1" noChangeAspect="1" noMove="1" noResize="1"/>
          </p:cNvGrpSpPr>
          <p:nvPr>
            <p:extLst/>
          </p:nvPr>
        </p:nvGrpSpPr>
        <p:grpSpPr>
          <a:xfrm>
            <a:off x="446534" y="453643"/>
            <a:ext cx="11298933" cy="98554"/>
            <a:chOff x="446534" y="453643"/>
            <a:chExt cx="11298933" cy="98554"/>
          </a:xfrm>
        </p:grpSpPr>
        <p:sp>
          <p:nvSpPr>
            <p:cNvPr id="14" name="Rectangle 13"/>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extLst>
              <p:ext uri="{D42A27DB-BD31-4B8C-83A1-F6EECF244321}">
                <p14:modId xmlns:p14="http://schemas.microsoft.com/office/powerpoint/2010/main" val="857071820"/>
              </p:ext>
            </p:extLst>
          </p:nvPr>
        </p:nvSpPr>
        <p:spPr>
          <a:xfrm>
            <a:off x="8296275" y="920750"/>
            <a:ext cx="3081338" cy="4145666"/>
          </a:xfrm>
        </p:spPr>
        <p:txBody>
          <a:bodyPr>
            <a:normAutofit/>
          </a:bodyPr>
          <a:lstStyle/>
          <a:p>
            <a:pPr algn="ctr"/>
            <a:r>
              <a:rPr lang="en-US">
                <a:solidFill>
                  <a:srgbClr val="FFFFFF"/>
                </a:solidFill>
              </a:rPr>
              <a:t>Elementary Art</a:t>
            </a:r>
            <a:br>
              <a:rPr lang="en-US">
                <a:solidFill>
                  <a:schemeClr val="tx1"/>
                </a:solidFill>
                <a:latin typeface="+mj-ea"/>
                <a:cs typeface="+mj-ea"/>
              </a:rPr>
            </a:br>
            <a:br>
              <a:rPr lang="en-US">
                <a:solidFill>
                  <a:schemeClr val="tx1"/>
                </a:solidFill>
                <a:latin typeface="+mj-ea"/>
                <a:cs typeface="+mj-ea"/>
              </a:rPr>
            </a:br>
            <a:endParaRPr lang="en-US">
              <a:solidFill>
                <a:srgbClr val="FFFFFF"/>
              </a:solidFill>
            </a:endParaRPr>
          </a:p>
        </p:txBody>
      </p:sp>
    </p:spTree>
    <p:extLst>
      <p:ext uri="{BB962C8B-B14F-4D97-AF65-F5344CB8AC3E}">
        <p14:creationId xmlns:p14="http://schemas.microsoft.com/office/powerpoint/2010/main" val="2127050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extLst>
              <p:ext uri="{D42A27DB-BD31-4B8C-83A1-F6EECF244321}">
                <p14:modId xmlns:p14="http://schemas.microsoft.com/office/powerpoint/2010/main" val="3617414004"/>
              </p:ext>
            </p:extLst>
          </p:nvPr>
        </p:nvSpPr>
        <p:spPr/>
        <p:txBody>
          <a:bodyPr/>
          <a:lstStyle/>
          <a:p>
            <a:r>
              <a:rPr lang="en-US"/>
              <a:t>Elementary art curriculum design team</a:t>
            </a:r>
          </a:p>
        </p:txBody>
      </p:sp>
      <p:sp>
        <p:nvSpPr>
          <p:cNvPr id="3" name="Content Placeholder 2"/>
          <p:cNvSpPr>
            <a:spLocks noGrp="1"/>
          </p:cNvSpPr>
          <p:nvPr>
            <p:ph sz="half" idx="1"/>
            <p:extLst>
              <p:ext uri="{D42A27DB-BD31-4B8C-83A1-F6EECF244321}">
                <p14:modId xmlns:p14="http://schemas.microsoft.com/office/powerpoint/2010/main" val="1777515519"/>
              </p:ext>
            </p:extLst>
          </p:nvPr>
        </p:nvSpPr>
        <p:spPr/>
        <p:txBody>
          <a:bodyPr/>
          <a:lstStyle/>
          <a:p>
            <a:pPr marL="305435" indent="-305435"/>
            <a:r>
              <a:rPr lang="en-US"/>
              <a:t>Meredith Lowe, </a:t>
            </a:r>
            <a:r>
              <a:rPr lang="en-US" err="1"/>
              <a:t>Russom</a:t>
            </a:r>
            <a:r>
              <a:rPr lang="en-US"/>
              <a:t> Elementary</a:t>
            </a:r>
          </a:p>
          <a:p>
            <a:pPr marL="305435" indent="-305435"/>
            <a:r>
              <a:rPr lang="en-US"/>
              <a:t>Julie Bailey, Burnt Hickory Elementary</a:t>
            </a:r>
          </a:p>
          <a:p>
            <a:pPr marL="305435" indent="-305435"/>
            <a:r>
              <a:rPr lang="en-US"/>
              <a:t>Rebecca </a:t>
            </a:r>
            <a:r>
              <a:rPr lang="en-US" err="1"/>
              <a:t>Leitz</a:t>
            </a:r>
            <a:r>
              <a:rPr lang="en-US"/>
              <a:t>, </a:t>
            </a:r>
            <a:r>
              <a:rPr lang="en-US" err="1"/>
              <a:t>Panter</a:t>
            </a:r>
            <a:r>
              <a:rPr lang="en-US"/>
              <a:t> Elementary</a:t>
            </a:r>
          </a:p>
          <a:p>
            <a:pPr marL="305435" indent="-305435"/>
            <a:r>
              <a:rPr lang="en-US"/>
              <a:t>Sara </a:t>
            </a:r>
            <a:r>
              <a:rPr lang="en-US" err="1"/>
              <a:t>McKouen</a:t>
            </a:r>
            <a:r>
              <a:rPr lang="en-US"/>
              <a:t>, Roberts Elementary</a:t>
            </a:r>
          </a:p>
          <a:p>
            <a:pPr marL="305435" indent="-305435"/>
            <a:r>
              <a:rPr lang="en-US"/>
              <a:t>Heather Austin, Hutchens Elementary</a:t>
            </a:r>
          </a:p>
          <a:p>
            <a:pPr marL="305435" indent="-305435"/>
            <a:r>
              <a:rPr lang="en-US"/>
              <a:t>Colleen </a:t>
            </a:r>
            <a:r>
              <a:rPr lang="en-US" err="1"/>
              <a:t>Kibler</a:t>
            </a:r>
            <a:r>
              <a:rPr lang="en-US"/>
              <a:t>, Ragsdale Elementary</a:t>
            </a:r>
          </a:p>
        </p:txBody>
      </p:sp>
      <p:sp>
        <p:nvSpPr>
          <p:cNvPr id="4" name="Content Placeholder 3"/>
          <p:cNvSpPr>
            <a:spLocks noGrp="1"/>
          </p:cNvSpPr>
          <p:nvPr>
            <p:ph sz="half" idx="2"/>
            <p:extLst>
              <p:ext uri="{D42A27DB-BD31-4B8C-83A1-F6EECF244321}">
                <p14:modId xmlns:p14="http://schemas.microsoft.com/office/powerpoint/2010/main" val="2875010768"/>
              </p:ext>
            </p:extLst>
          </p:nvPr>
        </p:nvSpPr>
        <p:spPr/>
        <p:txBody>
          <a:bodyPr/>
          <a:lstStyle/>
          <a:p>
            <a:pPr marL="305435" indent="-305435"/>
            <a:r>
              <a:rPr lang="en-US"/>
              <a:t>Standards Revision Process</a:t>
            </a:r>
          </a:p>
          <a:p>
            <a:pPr marL="305435" indent="-305435"/>
            <a:r>
              <a:rPr lang="en-US"/>
              <a:t>Research and Design</a:t>
            </a:r>
          </a:p>
          <a:p>
            <a:pPr marL="305435" indent="-305435"/>
            <a:r>
              <a:rPr lang="en-US"/>
              <a:t>Professional Development</a:t>
            </a:r>
          </a:p>
          <a:p>
            <a:pPr marL="305435" indent="-305435"/>
            <a:r>
              <a:rPr lang="en-US"/>
              <a:t>Peer Mentorship</a:t>
            </a:r>
          </a:p>
          <a:p>
            <a:pPr marL="305435" indent="-305435"/>
            <a:r>
              <a:rPr lang="en-US"/>
              <a:t>Advocacy </a:t>
            </a:r>
          </a:p>
        </p:txBody>
      </p:sp>
      <p:pic>
        <p:nvPicPr>
          <p:cNvPr id="5" name="Picture 5" descr="hands.jpg"/>
          <p:cNvPicPr>
            <a:picLocks noChangeAspect="1"/>
          </p:cNvPicPr>
          <p:nvPr/>
        </p:nvPicPr>
        <p:blipFill>
          <a:blip r:embed="rId3"/>
          <a:stretch>
            <a:fillRect/>
          </a:stretch>
        </p:blipFill>
        <p:spPr>
          <a:xfrm>
            <a:off x="8795924" y="762000"/>
            <a:ext cx="2744557" cy="2028825"/>
          </a:xfrm>
          <a:prstGeom prst="rect">
            <a:avLst/>
          </a:prstGeom>
        </p:spPr>
      </p:pic>
    </p:spTree>
    <p:extLst>
      <p:ext uri="{BB962C8B-B14F-4D97-AF65-F5344CB8AC3E}">
        <p14:creationId xmlns:p14="http://schemas.microsoft.com/office/powerpoint/2010/main" val="235101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a:grpSpLocks noGrp="1" noUngrp="1" noRot="1" noChangeAspect="1" noMove="1" noResize="1"/>
          </p:cNvGrpSpPr>
          <p:nvPr>
            <p:extLst/>
          </p:nvPr>
        </p:nvGrpSpPr>
        <p:grpSpPr>
          <a:xfrm>
            <a:off x="446533" y="453643"/>
            <a:ext cx="11298934" cy="5936922"/>
            <a:chOff x="446533" y="453643"/>
            <a:chExt cx="11298934" cy="5936922"/>
          </a:xfrm>
        </p:grpSpPr>
        <p:sp>
          <p:nvSpPr>
            <p:cNvPr id="12" name="Rectangle 11"/>
            <p:cNvSpPr/>
            <p:nvPr>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4" descr="STEAM.png"/>
          <p:cNvPicPr>
            <a:picLocks noChangeAspect="1"/>
          </p:cNvPicPr>
          <p:nvPr/>
        </p:nvPicPr>
        <p:blipFill rotWithShape="1">
          <a:blip r:embed="rId3"/>
          <a:srcRect t="14022" r="-1" b="22337"/>
          <a:stretch/>
        </p:blipFill>
        <p:spPr>
          <a:xfrm>
            <a:off x="446532" y="599725"/>
            <a:ext cx="11292143" cy="3557252"/>
          </a:xfrm>
          <a:prstGeom prst="rect">
            <a:avLst/>
          </a:prstGeom>
        </p:spPr>
      </p:pic>
      <p:sp>
        <p:nvSpPr>
          <p:cNvPr id="2" name="Title 1"/>
          <p:cNvSpPr>
            <a:spLocks noGrp="1"/>
          </p:cNvSpPr>
          <p:nvPr>
            <p:ph type="ctrTitle"/>
            <p:extLst>
              <p:ext uri="{D42A27DB-BD31-4B8C-83A1-F6EECF244321}">
                <p14:modId xmlns:p14="http://schemas.microsoft.com/office/powerpoint/2010/main" val="2364745712"/>
              </p:ext>
            </p:extLst>
          </p:nvPr>
        </p:nvSpPr>
        <p:spPr>
          <a:xfrm>
            <a:off x="581191" y="4000698"/>
            <a:ext cx="10993549" cy="1475013"/>
          </a:xfrm>
        </p:spPr>
        <p:txBody>
          <a:bodyPr>
            <a:normAutofit/>
          </a:bodyPr>
          <a:lstStyle/>
          <a:p>
            <a:r>
              <a:rPr lang="en-US">
                <a:solidFill>
                  <a:schemeClr val="bg1"/>
                </a:solidFill>
              </a:rPr>
              <a:t>STEAM </a:t>
            </a:r>
          </a:p>
        </p:txBody>
      </p:sp>
      <p:sp>
        <p:nvSpPr>
          <p:cNvPr id="3" name="Subtitle 2"/>
          <p:cNvSpPr>
            <a:spLocks noGrp="1"/>
          </p:cNvSpPr>
          <p:nvPr>
            <p:ph type="subTitle" idx="1"/>
            <p:extLst>
              <p:ext uri="{D42A27DB-BD31-4B8C-83A1-F6EECF244321}">
                <p14:modId xmlns:p14="http://schemas.microsoft.com/office/powerpoint/2010/main" val="209733465"/>
              </p:ext>
            </p:extLst>
          </p:nvPr>
        </p:nvSpPr>
        <p:spPr>
          <a:xfrm>
            <a:off x="581194" y="5475712"/>
            <a:ext cx="10993546" cy="476099"/>
          </a:xfrm>
        </p:spPr>
        <p:txBody>
          <a:bodyPr>
            <a:normAutofit/>
          </a:bodyPr>
          <a:lstStyle/>
          <a:p>
            <a:r>
              <a:rPr lang="en-US">
                <a:solidFill>
                  <a:schemeClr val="bg1"/>
                </a:solidFill>
              </a:rPr>
              <a:t>Connection Science, Technology, Engineering, Art, and Mathemathics</a:t>
            </a:r>
          </a:p>
        </p:txBody>
      </p:sp>
    </p:spTree>
    <p:extLst>
      <p:ext uri="{BB962C8B-B14F-4D97-AF65-F5344CB8AC3E}">
        <p14:creationId xmlns:p14="http://schemas.microsoft.com/office/powerpoint/2010/main" val="1714040721"/>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HJMS Art 1.jpg"/>
          <p:cNvPicPr>
            <a:picLocks noChangeAspect="1"/>
          </p:cNvPicPr>
          <p:nvPr/>
        </p:nvPicPr>
        <p:blipFill rotWithShape="1">
          <a:blip r:embed="rId3"/>
          <a:srcRect t="29492" b="3940"/>
          <a:stretch/>
        </p:blipFill>
        <p:spPr>
          <a:xfrm>
            <a:off x="20" y="10"/>
            <a:ext cx="12191980" cy="6857990"/>
          </a:xfrm>
          <a:prstGeom prst="rect">
            <a:avLst/>
          </a:prstGeom>
        </p:spPr>
      </p:pic>
      <p:grpSp>
        <p:nvGrpSpPr>
          <p:cNvPr id="11" name="Group 10"/>
          <p:cNvGrpSpPr>
            <a:grpSpLocks noGrp="1" noUngrp="1" noRot="1" noChangeAspect="1" noMove="1" noResize="1"/>
          </p:cNvGrpSpPr>
          <p:nvPr>
            <p:extLst/>
          </p:nvPr>
        </p:nvGrpSpPr>
        <p:grpSpPr>
          <a:xfrm>
            <a:off x="438068" y="457200"/>
            <a:ext cx="3703320" cy="5935132"/>
            <a:chOff x="438068" y="457200"/>
            <a:chExt cx="3703320" cy="5935132"/>
          </a:xfrm>
        </p:grpSpPr>
        <p:sp>
          <p:nvSpPr>
            <p:cNvPr id="12" name="Rectangle 11"/>
            <p:cNvSpPr/>
            <p:nvPr>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extLst>
              <p:ext uri="{D42A27DB-BD31-4B8C-83A1-F6EECF244321}">
                <p14:modId xmlns:p14="http://schemas.microsoft.com/office/powerpoint/2010/main" val="2468953779"/>
              </p:ext>
            </p:extLst>
          </p:nvPr>
        </p:nvSpPr>
        <p:spPr>
          <a:xfrm>
            <a:off x="584200" y="2142067"/>
            <a:ext cx="3412067" cy="2971801"/>
          </a:xfrm>
        </p:spPr>
        <p:txBody>
          <a:bodyPr>
            <a:normAutofit/>
          </a:bodyPr>
          <a:lstStyle/>
          <a:p>
            <a:r>
              <a:rPr lang="en-US">
                <a:solidFill>
                  <a:schemeClr val="bg1"/>
                </a:solidFill>
              </a:rPr>
              <a:t>Middle and high school visual art</a:t>
            </a:r>
          </a:p>
        </p:txBody>
      </p:sp>
    </p:spTree>
    <p:extLst>
      <p:ext uri="{BB962C8B-B14F-4D97-AF65-F5344CB8AC3E}">
        <p14:creationId xmlns:p14="http://schemas.microsoft.com/office/powerpoint/2010/main" val="11422230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11" name="Rectangle 10"/>
          <p:cNvSpPr>
            <a:spLocks noGrp="1" noRot="1" noChangeAspect="1" noMove="1" noResize="1" noEditPoints="1" noAdjustHandles="1" noChangeArrowheads="1" noChangeShapeType="1" noTextEdit="1"/>
          </p:cNvSpPr>
          <p:nvPr>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3" name="Group 12"/>
          <p:cNvGrpSpPr>
            <a:grpSpLocks noGrp="1" noUngrp="1" noRot="1" noChangeAspect="1" noMove="1" noResize="1"/>
          </p:cNvGrpSpPr>
          <p:nvPr>
            <p:extLst/>
          </p:nvPr>
        </p:nvGrpSpPr>
        <p:grpSpPr>
          <a:xfrm>
            <a:off x="446534" y="453643"/>
            <a:ext cx="11298933" cy="98554"/>
            <a:chOff x="446534" y="453643"/>
            <a:chExt cx="11298933" cy="98554"/>
          </a:xfrm>
        </p:grpSpPr>
        <p:sp>
          <p:nvSpPr>
            <p:cNvPr id="14" name="Rectangle 13"/>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extLst>
              <p:ext uri="{D42A27DB-BD31-4B8C-83A1-F6EECF244321}">
                <p14:modId xmlns:p14="http://schemas.microsoft.com/office/powerpoint/2010/main" val="1015077011"/>
              </p:ext>
            </p:extLst>
          </p:nvPr>
        </p:nvSpPr>
        <p:spPr>
          <a:xfrm>
            <a:off x="8113882" y="920750"/>
            <a:ext cx="3646318" cy="4144963"/>
          </a:xfrm>
        </p:spPr>
        <p:txBody>
          <a:bodyPr>
            <a:normAutofit/>
          </a:bodyPr>
          <a:lstStyle/>
          <a:p>
            <a:pPr algn="ctr"/>
            <a:r>
              <a:rPr lang="en-US">
                <a:solidFill>
                  <a:srgbClr val="FFFFFF"/>
                </a:solidFill>
                <a:latin typeface="Gill Sans MT"/>
                <a:cs typeface="+mj-ea"/>
              </a:rPr>
              <a:t>Middle/High Performance Standards</a:t>
            </a:r>
            <a:br>
              <a:rPr lang="en-US">
                <a:solidFill>
                  <a:schemeClr val="tx1"/>
                </a:solidFill>
                <a:latin typeface="+mj-ea"/>
                <a:cs typeface="+mj-ea"/>
              </a:rPr>
            </a:br>
            <a:r>
              <a:rPr lang="en-US">
                <a:solidFill>
                  <a:srgbClr val="FFFFFF"/>
                </a:solidFill>
              </a:rPr>
              <a:t>(2009)</a:t>
            </a:r>
            <a:br>
              <a:rPr lang="en-US">
                <a:solidFill>
                  <a:schemeClr val="tx1"/>
                </a:solidFill>
                <a:latin typeface="+mj-ea"/>
                <a:cs typeface="+mj-ea"/>
              </a:rPr>
            </a:br>
            <a:r>
              <a:rPr lang="en-US">
                <a:solidFill>
                  <a:srgbClr val="FFFFFF"/>
                </a:solidFill>
                <a:latin typeface="Gill Sans MT"/>
                <a:cs typeface="+mj-ea"/>
              </a:rPr>
              <a:t>Overview</a:t>
            </a:r>
            <a:br>
              <a:rPr lang="en-US">
                <a:solidFill>
                  <a:schemeClr val="tx1"/>
                </a:solidFill>
                <a:latin typeface="+mj-ea"/>
                <a:cs typeface="+mj-ea"/>
              </a:rPr>
            </a:br>
            <a:endParaRPr lang="en-US">
              <a:solidFill>
                <a:srgbClr val="FFFFFF"/>
              </a:solidFill>
            </a:endParaRPr>
          </a:p>
        </p:txBody>
      </p:sp>
      <p:sp>
        <p:nvSpPr>
          <p:cNvPr id="3" name="TextBox 2"/>
          <p:cNvSpPr txBox="1"/>
          <p:nvPr>
            <p:extLst>
              <p:ext uri="{D42A27DB-BD31-4B8C-83A1-F6EECF244321}">
                <p14:modId xmlns:p14="http://schemas.microsoft.com/office/powerpoint/2010/main" val="3099118296"/>
              </p:ext>
            </p:extLst>
          </p:nvPr>
        </p:nvSpPr>
        <p:spPr>
          <a:xfrm>
            <a:off x="509964" y="1143000"/>
            <a:ext cx="7105089" cy="489364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400"/>
              <a:t>Middle School (6-8) standards broken down by grade</a:t>
            </a:r>
          </a:p>
          <a:p>
            <a:pPr marL="285750" indent="-285750">
              <a:buChar char="•"/>
            </a:pPr>
            <a:r>
              <a:rPr lang="en-US" sz="2400"/>
              <a:t>High School  (9-12) standards divided into four subjects</a:t>
            </a:r>
          </a:p>
          <a:p>
            <a:pPr marL="742950" lvl="1" indent="-285750">
              <a:buChar char="•"/>
            </a:pPr>
            <a:r>
              <a:rPr lang="en-US" sz="2400"/>
              <a:t>Visual Comprehensive</a:t>
            </a:r>
          </a:p>
          <a:p>
            <a:pPr marL="742950" lvl="1" indent="-285750">
              <a:buChar char="•"/>
            </a:pPr>
            <a:r>
              <a:rPr lang="en-US" sz="2400"/>
              <a:t>Drawing</a:t>
            </a:r>
          </a:p>
          <a:p>
            <a:pPr marL="742950" lvl="1" indent="-285750">
              <a:buChar char="•"/>
            </a:pPr>
            <a:r>
              <a:rPr lang="en-US" sz="2400"/>
              <a:t>Painting</a:t>
            </a:r>
          </a:p>
          <a:p>
            <a:pPr marL="742950" lvl="1" indent="-285750">
              <a:buChar char="•"/>
            </a:pPr>
            <a:r>
              <a:rPr lang="en-US" sz="2400"/>
              <a:t>Sculpture</a:t>
            </a:r>
          </a:p>
          <a:p>
            <a:pPr marL="285750" indent="-285750">
              <a:buChar char="•"/>
            </a:pPr>
            <a:r>
              <a:rPr lang="en-US" sz="2400"/>
              <a:t>Sections of standards (both middle and high)</a:t>
            </a:r>
          </a:p>
          <a:p>
            <a:pPr marL="742950" lvl="1" indent="-285750">
              <a:buChar char="•"/>
            </a:pPr>
            <a:r>
              <a:rPr lang="en-US" sz="2400"/>
              <a:t>Meaning and Creative Thinking</a:t>
            </a:r>
          </a:p>
          <a:p>
            <a:pPr marL="742950" lvl="1" indent="-285750">
              <a:buChar char="•"/>
            </a:pPr>
            <a:r>
              <a:rPr lang="en-US" sz="2400"/>
              <a:t>Contextual Understanding</a:t>
            </a:r>
          </a:p>
          <a:p>
            <a:pPr marL="742950" lvl="1" indent="-285750">
              <a:buChar char="•"/>
            </a:pPr>
            <a:r>
              <a:rPr lang="en-US" sz="2400"/>
              <a:t>Production</a:t>
            </a:r>
          </a:p>
          <a:p>
            <a:pPr marL="742950" lvl="1" indent="-285750">
              <a:buChar char="•"/>
            </a:pPr>
            <a:r>
              <a:rPr lang="en-US" sz="2400"/>
              <a:t>Assessment and Reflection</a:t>
            </a:r>
          </a:p>
          <a:p>
            <a:pPr marL="742950" lvl="1" indent="-285750">
              <a:buChar char="•"/>
            </a:pPr>
            <a:r>
              <a:rPr lang="en-US" sz="2400"/>
              <a:t>Connections</a:t>
            </a:r>
          </a:p>
        </p:txBody>
      </p:sp>
    </p:spTree>
    <p:extLst>
      <p:ext uri="{BB962C8B-B14F-4D97-AF65-F5344CB8AC3E}">
        <p14:creationId xmlns:p14="http://schemas.microsoft.com/office/powerpoint/2010/main" val="19486094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066.JPG"/>
          <p:cNvPicPr>
            <a:picLocks noChangeAspect="1"/>
          </p:cNvPicPr>
          <p:nvPr/>
        </p:nvPicPr>
        <p:blipFill>
          <a:blip r:embed="rId3"/>
          <a:stretch>
            <a:fillRect/>
          </a:stretch>
        </p:blipFill>
        <p:spPr>
          <a:xfrm>
            <a:off x="6213372" y="685800"/>
            <a:ext cx="5456016" cy="4953000"/>
          </a:xfrm>
          <a:prstGeom prst="rect">
            <a:avLst/>
          </a:prstGeom>
        </p:spPr>
      </p:pic>
      <p:pic>
        <p:nvPicPr>
          <p:cNvPr id="10" name="Picture 10" descr="311.JPG"/>
          <p:cNvPicPr>
            <a:picLocks noChangeAspect="1"/>
          </p:cNvPicPr>
          <p:nvPr/>
        </p:nvPicPr>
        <p:blipFill>
          <a:blip r:embed="rId4"/>
          <a:stretch>
            <a:fillRect/>
          </a:stretch>
        </p:blipFill>
        <p:spPr>
          <a:xfrm>
            <a:off x="581312" y="685800"/>
            <a:ext cx="5386152" cy="4030712"/>
          </a:xfrm>
          <a:prstGeom prst="rect">
            <a:avLst/>
          </a:prstGeom>
        </p:spPr>
      </p:pic>
      <p:sp>
        <p:nvSpPr>
          <p:cNvPr id="14" name="TextBox 13"/>
          <p:cNvSpPr txBox="1"/>
          <p:nvPr>
            <p:extLst>
              <p:ext uri="{D42A27DB-BD31-4B8C-83A1-F6EECF244321}">
                <p14:modId xmlns:p14="http://schemas.microsoft.com/office/powerpoint/2010/main" val="289806386"/>
              </p:ext>
            </p:extLst>
          </p:nvPr>
        </p:nvSpPr>
        <p:spPr>
          <a:xfrm>
            <a:off x="738811" y="5105400"/>
            <a:ext cx="5065713" cy="461665"/>
          </a:xfrm>
          <a:prstGeom prst="rect">
            <a:avLst/>
          </a:prstGeom>
          <a:no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FFFFFF"/>
                </a:solidFill>
              </a:rPr>
              <a:t>THE SOUND OF SUCCESS?</a:t>
            </a:r>
          </a:p>
        </p:txBody>
      </p:sp>
    </p:spTree>
    <p:extLst>
      <p:ext uri="{BB962C8B-B14F-4D97-AF65-F5344CB8AC3E}">
        <p14:creationId xmlns:p14="http://schemas.microsoft.com/office/powerpoint/2010/main" val="208952102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11" name="Rectangle 10"/>
          <p:cNvSpPr>
            <a:spLocks noGrp="1" noRot="1" noChangeAspect="1" noMove="1" noResize="1" noEditPoints="1" noAdjustHandles="1" noChangeArrowheads="1" noChangeShapeType="1" noTextEdit="1"/>
          </p:cNvSpPr>
          <p:nvPr>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3" name="Group 12"/>
          <p:cNvGrpSpPr>
            <a:grpSpLocks noGrp="1" noUngrp="1" noRot="1" noChangeAspect="1" noMove="1" noResize="1"/>
          </p:cNvGrpSpPr>
          <p:nvPr>
            <p:extLst/>
          </p:nvPr>
        </p:nvGrpSpPr>
        <p:grpSpPr>
          <a:xfrm>
            <a:off x="446534" y="453643"/>
            <a:ext cx="11298933" cy="98554"/>
            <a:chOff x="446534" y="453643"/>
            <a:chExt cx="11298933" cy="98554"/>
          </a:xfrm>
        </p:grpSpPr>
        <p:sp>
          <p:nvSpPr>
            <p:cNvPr id="14" name="Rectangle 13"/>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extLst>
              <p:ext uri="{D42A27DB-BD31-4B8C-83A1-F6EECF244321}">
                <p14:modId xmlns:p14="http://schemas.microsoft.com/office/powerpoint/2010/main" val="3652809185"/>
              </p:ext>
            </p:extLst>
          </p:nvPr>
        </p:nvSpPr>
        <p:spPr>
          <a:xfrm>
            <a:off x="8296275" y="920750"/>
            <a:ext cx="3081338" cy="4145666"/>
          </a:xfrm>
        </p:spPr>
        <p:txBody>
          <a:bodyPr>
            <a:normAutofit fontScale="90000"/>
          </a:bodyPr>
          <a:lstStyle/>
          <a:p>
            <a:pPr algn="ctr"/>
            <a:r>
              <a:rPr lang="en-US">
                <a:solidFill>
                  <a:srgbClr val="FFFFFF"/>
                </a:solidFill>
                <a:latin typeface="Gill Sans MT"/>
                <a:cs typeface="+mj-ea"/>
              </a:rPr>
              <a:t>Middle/High Performance Standards</a:t>
            </a:r>
            <a:br>
              <a:rPr lang="en-US">
                <a:solidFill>
                  <a:schemeClr val="tx1"/>
                </a:solidFill>
                <a:latin typeface="+mj-ea"/>
                <a:cs typeface="+mj-ea"/>
              </a:rPr>
            </a:br>
            <a:r>
              <a:rPr lang="en-US">
                <a:solidFill>
                  <a:srgbClr val="FFFFFF"/>
                </a:solidFill>
              </a:rPr>
              <a:t>(2009)</a:t>
            </a:r>
            <a:br>
              <a:rPr lang="en-US">
                <a:solidFill>
                  <a:schemeClr val="tx1"/>
                </a:solidFill>
                <a:latin typeface="+mj-ea"/>
                <a:cs typeface="+mj-ea"/>
              </a:rPr>
            </a:br>
            <a:br>
              <a:rPr lang="en-US">
                <a:solidFill>
                  <a:schemeClr val="tx1"/>
                </a:solidFill>
                <a:latin typeface="+mj-ea"/>
                <a:cs typeface="+mj-ea"/>
              </a:rPr>
            </a:br>
            <a:br>
              <a:rPr lang="en-US">
                <a:solidFill>
                  <a:schemeClr val="tx1"/>
                </a:solidFill>
                <a:latin typeface="+mj-ea"/>
                <a:cs typeface="+mj-ea"/>
              </a:rPr>
            </a:br>
            <a:endParaRPr lang="en-US">
              <a:solidFill>
                <a:srgbClr val="FFFFFF"/>
              </a:solidFill>
            </a:endParaRPr>
          </a:p>
        </p:txBody>
      </p:sp>
      <p:sp>
        <p:nvSpPr>
          <p:cNvPr id="3" name="TextBox 2"/>
          <p:cNvSpPr txBox="1"/>
          <p:nvPr>
            <p:extLst>
              <p:ext uri="{D42A27DB-BD31-4B8C-83A1-F6EECF244321}">
                <p14:modId xmlns:p14="http://schemas.microsoft.com/office/powerpoint/2010/main" val="345606620"/>
              </p:ext>
            </p:extLst>
          </p:nvPr>
        </p:nvSpPr>
        <p:spPr>
          <a:xfrm>
            <a:off x="514409" y="723899"/>
            <a:ext cx="7105089" cy="58785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400"/>
              <a:t>Wordy/Lengthy</a:t>
            </a:r>
          </a:p>
          <a:p>
            <a:pPr marL="285750" indent="-285750">
              <a:buChar char="•"/>
            </a:pPr>
            <a:r>
              <a:rPr lang="en-US" sz="2400"/>
              <a:t>High School standards limited to four subjects</a:t>
            </a:r>
          </a:p>
          <a:p>
            <a:endParaRPr lang="en-US" sz="2400"/>
          </a:p>
          <a:p>
            <a:r>
              <a:rPr lang="en-US" sz="2400"/>
              <a:t>EXAMPLES:</a:t>
            </a:r>
          </a:p>
          <a:p>
            <a:r>
              <a:rPr lang="en-US" sz="2400"/>
              <a:t>Middle School (7th) Production</a:t>
            </a:r>
          </a:p>
          <a:p>
            <a:r>
              <a:rPr lang="en-US" sz="1600" b="1"/>
              <a:t>VA7PR.1 Understands and applies media, techniques, and processes with care and craftsmanship. </a:t>
            </a:r>
            <a:endParaRPr sz="1600" b="1"/>
          </a:p>
          <a:p>
            <a:r>
              <a:rPr lang="en-US" sz="1400"/>
              <a:t>a. Works directly with materials in a variety of ways (e.g., intuitive, spontaneous, and free, thoughtfully from sketchbook ideas or carefully considered plans).</a:t>
            </a:r>
          </a:p>
          <a:p>
            <a:r>
              <a:rPr lang="en-US" sz="1400"/>
              <a:t>b. Uses tools and materials with craftsmanship (e.g., with care in a safe and appropriate manner). </a:t>
            </a:r>
            <a:endParaRPr sz="1400"/>
          </a:p>
          <a:p>
            <a:r>
              <a:rPr lang="en-US" sz="1400"/>
              <a:t>c. Explores various techniques/processes as well as the properties of art </a:t>
            </a:r>
            <a:r>
              <a:rPr lang="en-US" sz="1400" err="1"/>
              <a:t>materialsim</a:t>
            </a:r>
            <a:r>
              <a:rPr lang="en-US" sz="1400"/>
              <a:t> preparation for art making (e.g., drawing, painting, mixed- media, printmaking, sculpture, digital art, fiber arts, ceramics, photography, technology based art works, graphic design). </a:t>
            </a:r>
            <a:endParaRPr sz="1400"/>
          </a:p>
          <a:p>
            <a:r>
              <a:rPr lang="en-US" sz="1400"/>
              <a:t>d. Develops a variety of skills in drawing (e.g., observational, illusion of form, tonal rendering, perspective) to convey meaning and idea. </a:t>
            </a:r>
            <a:endParaRPr sz="1400"/>
          </a:p>
          <a:p>
            <a:r>
              <a:rPr lang="en-US" sz="1400"/>
              <a:t>e. Produces original two-dimensional artworks for intended purpose, using a variety of media (e.g., pencils, markers, pastels, water-based paints, printmaking materials, photographic/electronic media). f. Uses technology to produce original works of art (e.g., digital photo montage on a personally or socially compelling theme). </a:t>
            </a:r>
            <a:endParaRPr sz="1400"/>
          </a:p>
          <a:p>
            <a:r>
              <a:rPr lang="en-US" sz="1400"/>
              <a:t>g. Produces works of art that demonstrate knowledge of various styles of art (realism, formalism, abstraction). </a:t>
            </a:r>
            <a:endParaRPr sz="1400"/>
          </a:p>
          <a:p>
            <a:r>
              <a:rPr lang="en-US" sz="1400"/>
              <a:t>h. Understands and practices safe and appropriate handling of art materials and tools.</a:t>
            </a:r>
            <a:endParaRPr sz="1400"/>
          </a:p>
        </p:txBody>
      </p:sp>
    </p:spTree>
    <p:extLst>
      <p:ext uri="{BB962C8B-B14F-4D97-AF65-F5344CB8AC3E}">
        <p14:creationId xmlns:p14="http://schemas.microsoft.com/office/powerpoint/2010/main" val="34691693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11" name="Rectangle 10"/>
          <p:cNvSpPr>
            <a:spLocks noGrp="1" noRot="1" noChangeAspect="1" noMove="1" noResize="1" noEditPoints="1" noAdjustHandles="1" noChangeArrowheads="1" noChangeShapeType="1" noTextEdit="1"/>
          </p:cNvSpPr>
          <p:nvPr>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3" name="Group 12"/>
          <p:cNvGrpSpPr>
            <a:grpSpLocks noGrp="1" noUngrp="1" noRot="1" noChangeAspect="1" noMove="1" noResize="1"/>
          </p:cNvGrpSpPr>
          <p:nvPr>
            <p:extLst/>
          </p:nvPr>
        </p:nvGrpSpPr>
        <p:grpSpPr>
          <a:xfrm>
            <a:off x="446534" y="453643"/>
            <a:ext cx="11298933" cy="98554"/>
            <a:chOff x="446534" y="453643"/>
            <a:chExt cx="11298933" cy="98554"/>
          </a:xfrm>
        </p:grpSpPr>
        <p:sp>
          <p:nvSpPr>
            <p:cNvPr id="14" name="Rectangle 13"/>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extLst/>
          </p:nvPr>
        </p:nvSpPr>
        <p:spPr>
          <a:xfrm>
            <a:off x="8296275" y="920750"/>
            <a:ext cx="3081338" cy="4145666"/>
          </a:xfrm>
        </p:spPr>
        <p:txBody>
          <a:bodyPr>
            <a:normAutofit fontScale="90000"/>
          </a:bodyPr>
          <a:lstStyle/>
          <a:p>
            <a:pPr algn="ctr"/>
            <a:r>
              <a:rPr lang="en-US">
                <a:solidFill>
                  <a:srgbClr val="FFFFFF"/>
                </a:solidFill>
                <a:latin typeface="Gill Sans MT"/>
                <a:cs typeface="+mj-ea"/>
              </a:rPr>
              <a:t>Middle/High Performance Standards</a:t>
            </a:r>
            <a:br>
              <a:rPr lang="en-US">
                <a:solidFill>
                  <a:schemeClr val="tx1"/>
                </a:solidFill>
                <a:latin typeface="+mj-ea"/>
                <a:cs typeface="+mj-ea"/>
              </a:rPr>
            </a:br>
            <a:r>
              <a:rPr lang="en-US">
                <a:solidFill>
                  <a:srgbClr val="FFFFFF"/>
                </a:solidFill>
              </a:rPr>
              <a:t>(2009)</a:t>
            </a:r>
            <a:br>
              <a:rPr lang="en-US">
                <a:solidFill>
                  <a:schemeClr val="tx1"/>
                </a:solidFill>
                <a:latin typeface="+mj-ea"/>
                <a:cs typeface="+mj-ea"/>
              </a:rPr>
            </a:br>
            <a:br>
              <a:rPr lang="en-US">
                <a:solidFill>
                  <a:schemeClr val="tx1"/>
                </a:solidFill>
                <a:latin typeface="+mj-ea"/>
                <a:cs typeface="+mj-ea"/>
              </a:rPr>
            </a:br>
            <a:br>
              <a:rPr lang="en-US">
                <a:solidFill>
                  <a:schemeClr val="tx1"/>
                </a:solidFill>
                <a:latin typeface="+mj-ea"/>
                <a:cs typeface="+mj-ea"/>
              </a:rPr>
            </a:br>
            <a:endParaRPr lang="en-US">
              <a:solidFill>
                <a:srgbClr val="FFFFFF"/>
              </a:solidFill>
            </a:endParaRPr>
          </a:p>
        </p:txBody>
      </p:sp>
      <p:sp>
        <p:nvSpPr>
          <p:cNvPr id="3" name="TextBox 2"/>
          <p:cNvSpPr txBox="1"/>
          <p:nvPr>
            <p:extLst>
              <p:ext uri="{D42A27DB-BD31-4B8C-83A1-F6EECF244321}">
                <p14:modId xmlns:p14="http://schemas.microsoft.com/office/powerpoint/2010/main" val="2508191851"/>
              </p:ext>
            </p:extLst>
          </p:nvPr>
        </p:nvSpPr>
        <p:spPr>
          <a:xfrm>
            <a:off x="446534" y="723899"/>
            <a:ext cx="7105089" cy="415498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400"/>
              <a:t>Wordy/Lengthy</a:t>
            </a:r>
          </a:p>
          <a:p>
            <a:pPr marL="285750" indent="-285750">
              <a:buChar char="•"/>
            </a:pPr>
            <a:r>
              <a:rPr lang="en-US" sz="2400"/>
              <a:t>High School standards limited to four subjects</a:t>
            </a:r>
          </a:p>
          <a:p>
            <a:endParaRPr lang="en-US" sz="2400"/>
          </a:p>
          <a:p>
            <a:r>
              <a:rPr lang="en-US" sz="2400"/>
              <a:t>EXAMPLES:</a:t>
            </a:r>
          </a:p>
          <a:p>
            <a:r>
              <a:rPr lang="en-US" sz="2400"/>
              <a:t>High School (9-12) Meaning and Creative Thinking</a:t>
            </a:r>
          </a:p>
          <a:p>
            <a:r>
              <a:rPr lang="en-US" sz="1600" b="1"/>
              <a:t>VAHSVAMC.3 Cultivates critical thinking and logical argumentation in aesthetics. </a:t>
            </a:r>
            <a:endParaRPr sz="1600" b="1"/>
          </a:p>
          <a:p>
            <a:r>
              <a:rPr lang="en-US" sz="1400"/>
              <a:t>a. Discusses aesthetic issues, such as what is beauty? What affects my personal aesthetic? </a:t>
            </a:r>
            <a:endParaRPr/>
          </a:p>
          <a:p>
            <a:r>
              <a:rPr lang="en-US" sz="1400"/>
              <a:t>b. Writes, reflects, and revises throughout the course a personal answer to the question, what is art? </a:t>
            </a:r>
            <a:endParaRPr/>
          </a:p>
          <a:p>
            <a:r>
              <a:rPr lang="en-US" sz="1400"/>
              <a:t>c. Identifies the ideas and values reflected in the art of past and present cultures. </a:t>
            </a:r>
            <a:endParaRPr/>
          </a:p>
          <a:p>
            <a:r>
              <a:rPr lang="en-US" sz="1400"/>
              <a:t>d. Explores ideas and values reflected in the way the student’s current culture(s) define and use art. </a:t>
            </a:r>
            <a:endParaRPr/>
          </a:p>
          <a:p>
            <a:r>
              <a:rPr lang="en-US" sz="1400"/>
              <a:t>e. Researches and analyzes the work of an artist and writes about how the artist’s style contributes to the meaning of the work.</a:t>
            </a:r>
            <a:endParaRPr/>
          </a:p>
        </p:txBody>
      </p:sp>
    </p:spTree>
    <p:extLst>
      <p:ext uri="{BB962C8B-B14F-4D97-AF65-F5344CB8AC3E}">
        <p14:creationId xmlns:p14="http://schemas.microsoft.com/office/powerpoint/2010/main" val="5256938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11" name="Rectangle 10"/>
          <p:cNvSpPr>
            <a:spLocks noGrp="1" noRot="1" noChangeAspect="1" noMove="1" noResize="1" noEditPoints="1" noAdjustHandles="1" noChangeArrowheads="1" noChangeShapeType="1" noTextEdit="1"/>
          </p:cNvSpPr>
          <p:nvPr>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3" name="Group 12"/>
          <p:cNvGrpSpPr>
            <a:grpSpLocks noGrp="1" noUngrp="1" noRot="1" noChangeAspect="1" noMove="1" noResize="1"/>
          </p:cNvGrpSpPr>
          <p:nvPr>
            <p:extLst/>
          </p:nvPr>
        </p:nvGrpSpPr>
        <p:grpSpPr>
          <a:xfrm>
            <a:off x="446534" y="453643"/>
            <a:ext cx="11298933" cy="98554"/>
            <a:chOff x="446534" y="453643"/>
            <a:chExt cx="11298933" cy="98554"/>
          </a:xfrm>
        </p:grpSpPr>
        <p:sp>
          <p:nvSpPr>
            <p:cNvPr id="14" name="Rectangle 13"/>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extLst>
              <p:ext uri="{D42A27DB-BD31-4B8C-83A1-F6EECF244321}">
                <p14:modId xmlns:p14="http://schemas.microsoft.com/office/powerpoint/2010/main" val="1569445482"/>
              </p:ext>
            </p:extLst>
          </p:nvPr>
        </p:nvSpPr>
        <p:spPr>
          <a:xfrm>
            <a:off x="8296275" y="920750"/>
            <a:ext cx="3081338" cy="4145666"/>
          </a:xfrm>
        </p:spPr>
        <p:txBody>
          <a:bodyPr>
            <a:normAutofit fontScale="90000"/>
          </a:bodyPr>
          <a:lstStyle/>
          <a:p>
            <a:pPr algn="ctr"/>
            <a:r>
              <a:rPr lang="en-US">
                <a:solidFill>
                  <a:srgbClr val="FFFFFF"/>
                </a:solidFill>
                <a:latin typeface="Gill Sans MT"/>
                <a:cs typeface="+mj-ea"/>
              </a:rPr>
              <a:t>Middle/High GA Standards of Excellence</a:t>
            </a:r>
            <a:br>
              <a:rPr lang="en-US">
                <a:solidFill>
                  <a:schemeClr val="tx1"/>
                </a:solidFill>
              </a:rPr>
            </a:br>
            <a:r>
              <a:rPr lang="en-US">
                <a:solidFill>
                  <a:srgbClr val="FFFFFF"/>
                </a:solidFill>
                <a:latin typeface="Gill Sans MT"/>
                <a:cs typeface="+mj-ea"/>
              </a:rPr>
              <a:t>(2017) </a:t>
            </a:r>
            <a:br>
              <a:rPr lang="en-US">
                <a:solidFill>
                  <a:schemeClr val="tx1"/>
                </a:solidFill>
                <a:latin typeface="+mj-ea"/>
                <a:cs typeface="+mj-ea"/>
              </a:rPr>
            </a:br>
            <a:br>
              <a:rPr lang="en-US">
                <a:solidFill>
                  <a:schemeClr val="tx1"/>
                </a:solidFill>
                <a:latin typeface="+mj-ea"/>
                <a:cs typeface="+mj-ea"/>
              </a:rPr>
            </a:br>
            <a:endParaRPr lang="en-US">
              <a:solidFill>
                <a:srgbClr val="FFFFFF"/>
              </a:solidFill>
            </a:endParaRPr>
          </a:p>
        </p:txBody>
      </p:sp>
      <p:sp>
        <p:nvSpPr>
          <p:cNvPr id="3" name="TextBox 2"/>
          <p:cNvSpPr txBox="1"/>
          <p:nvPr>
            <p:extLst>
              <p:ext uri="{D42A27DB-BD31-4B8C-83A1-F6EECF244321}">
                <p14:modId xmlns:p14="http://schemas.microsoft.com/office/powerpoint/2010/main" val="865800895"/>
              </p:ext>
            </p:extLst>
          </p:nvPr>
        </p:nvSpPr>
        <p:spPr>
          <a:xfrm>
            <a:off x="446534" y="723899"/>
            <a:ext cx="7105089" cy="38164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400"/>
              <a:t>Aligned with current National Visual Art Standards</a:t>
            </a:r>
          </a:p>
          <a:p>
            <a:pPr marL="285750" indent="-285750">
              <a:buChar char="•"/>
            </a:pPr>
            <a:r>
              <a:rPr lang="en-US" sz="2400"/>
              <a:t>Condensed Wording</a:t>
            </a:r>
          </a:p>
          <a:p>
            <a:pPr marL="285750" indent="-285750">
              <a:buChar char="•"/>
            </a:pPr>
            <a:r>
              <a:rPr lang="en-US" sz="2400"/>
              <a:t>Sections of Standards (both middle and high)</a:t>
            </a:r>
          </a:p>
          <a:p>
            <a:pPr lvl="1"/>
            <a:r>
              <a:rPr lang="en-US" sz="2400"/>
              <a:t>        Creating              Presenting</a:t>
            </a:r>
          </a:p>
          <a:p>
            <a:pPr lvl="1"/>
            <a:r>
              <a:rPr lang="en-US" sz="2400"/>
              <a:t>        Responding        Connecting</a:t>
            </a:r>
          </a:p>
          <a:p>
            <a:pPr lvl="1"/>
            <a:endParaRPr lang="en-US" sz="2400"/>
          </a:p>
          <a:p>
            <a:pPr marL="285750" indent="-285750">
              <a:buChar char="•"/>
            </a:pPr>
            <a:r>
              <a:rPr lang="en-US" sz="2400"/>
              <a:t>High School Standards specific to a broader range of subjects</a:t>
            </a:r>
          </a:p>
          <a:p>
            <a:pPr marL="742950" lvl="1" indent="-285750">
              <a:buChar char="•"/>
            </a:pPr>
            <a:endParaRPr lang="en-US" sz="1200"/>
          </a:p>
          <a:p>
            <a:endParaRPr lang="en-US" sz="2400"/>
          </a:p>
          <a:p>
            <a:endParaRPr lang="en-US" sz="1400"/>
          </a:p>
        </p:txBody>
      </p:sp>
      <p:sp>
        <p:nvSpPr>
          <p:cNvPr id="4" name="TextBox 3"/>
          <p:cNvSpPr txBox="1"/>
          <p:nvPr>
            <p:extLst>
              <p:ext uri="{D42A27DB-BD31-4B8C-83A1-F6EECF244321}">
                <p14:modId xmlns:p14="http://schemas.microsoft.com/office/powerpoint/2010/main" val="3475307527"/>
              </p:ext>
            </p:extLst>
          </p:nvPr>
        </p:nvSpPr>
        <p:spPr>
          <a:xfrm>
            <a:off x="1676593" y="3886200"/>
            <a:ext cx="1734671" cy="203200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Applied Design</a:t>
            </a:r>
          </a:p>
          <a:p>
            <a:r>
              <a:rPr lang="en-US"/>
              <a:t>Art History</a:t>
            </a:r>
          </a:p>
          <a:p>
            <a:r>
              <a:rPr lang="en-US"/>
              <a:t>Ceramics</a:t>
            </a:r>
          </a:p>
          <a:p>
            <a:r>
              <a:rPr lang="en-US"/>
              <a:t>Digital Design</a:t>
            </a:r>
          </a:p>
          <a:p>
            <a:r>
              <a:rPr lang="en-US"/>
              <a:t>Fashion Design</a:t>
            </a:r>
          </a:p>
          <a:p>
            <a:r>
              <a:rPr lang="en-US"/>
              <a:t>Fibers</a:t>
            </a:r>
          </a:p>
          <a:p>
            <a:r>
              <a:rPr lang="en-US"/>
              <a:t>Graphics</a:t>
            </a:r>
          </a:p>
        </p:txBody>
      </p:sp>
      <p:sp>
        <p:nvSpPr>
          <p:cNvPr id="5" name="TextBox 4"/>
          <p:cNvSpPr txBox="1"/>
          <p:nvPr>
            <p:extLst>
              <p:ext uri="{D42A27DB-BD31-4B8C-83A1-F6EECF244321}">
                <p14:modId xmlns:p14="http://schemas.microsoft.com/office/powerpoint/2010/main" val="1958870242"/>
              </p:ext>
            </p:extLst>
          </p:nvPr>
        </p:nvSpPr>
        <p:spPr>
          <a:xfrm>
            <a:off x="3553233" y="3886200"/>
            <a:ext cx="3171824" cy="203200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Jewelry and Metalcrafts</a:t>
            </a:r>
          </a:p>
          <a:p>
            <a:r>
              <a:rPr lang="en-US"/>
              <a:t>Painting</a:t>
            </a:r>
          </a:p>
          <a:p>
            <a:r>
              <a:rPr lang="en-US"/>
              <a:t>Photography</a:t>
            </a:r>
          </a:p>
          <a:p>
            <a:r>
              <a:rPr lang="en-US"/>
              <a:t>Printmaking</a:t>
            </a:r>
          </a:p>
          <a:p>
            <a:r>
              <a:rPr lang="en-US"/>
              <a:t>Sculpture</a:t>
            </a:r>
          </a:p>
          <a:p>
            <a:r>
              <a:rPr lang="en-US"/>
              <a:t>Video and Filmmaking</a:t>
            </a:r>
          </a:p>
          <a:p>
            <a:r>
              <a:rPr lang="en-US"/>
              <a:t>Visual Art Comprehensive</a:t>
            </a:r>
          </a:p>
        </p:txBody>
      </p:sp>
    </p:spTree>
    <p:extLst>
      <p:ext uri="{BB962C8B-B14F-4D97-AF65-F5344CB8AC3E}">
        <p14:creationId xmlns:p14="http://schemas.microsoft.com/office/powerpoint/2010/main" val="9328498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11" name="Rectangle 10"/>
          <p:cNvSpPr>
            <a:spLocks noGrp="1" noRot="1" noChangeAspect="1" noMove="1" noResize="1" noEditPoints="1" noAdjustHandles="1" noChangeArrowheads="1" noChangeShapeType="1" noTextEdit="1"/>
          </p:cNvSpPr>
          <p:nvPr>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3" name="Group 12"/>
          <p:cNvGrpSpPr>
            <a:grpSpLocks noGrp="1" noUngrp="1" noRot="1" noChangeAspect="1" noMove="1" noResize="1"/>
          </p:cNvGrpSpPr>
          <p:nvPr>
            <p:extLst/>
          </p:nvPr>
        </p:nvGrpSpPr>
        <p:grpSpPr>
          <a:xfrm>
            <a:off x="446534" y="453643"/>
            <a:ext cx="11298933" cy="98554"/>
            <a:chOff x="446534" y="453643"/>
            <a:chExt cx="11298933" cy="98554"/>
          </a:xfrm>
        </p:grpSpPr>
        <p:sp>
          <p:nvSpPr>
            <p:cNvPr id="14" name="Rectangle 13"/>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extLst/>
          </p:nvPr>
        </p:nvSpPr>
        <p:spPr>
          <a:xfrm>
            <a:off x="8296275" y="920750"/>
            <a:ext cx="3081338" cy="4145666"/>
          </a:xfrm>
        </p:spPr>
        <p:txBody>
          <a:bodyPr>
            <a:normAutofit fontScale="90000"/>
          </a:bodyPr>
          <a:lstStyle/>
          <a:p>
            <a:pPr algn="ctr"/>
            <a:r>
              <a:rPr lang="en-US">
                <a:solidFill>
                  <a:srgbClr val="FFFFFF"/>
                </a:solidFill>
                <a:latin typeface="Gill Sans MT"/>
                <a:cs typeface="+mj-ea"/>
              </a:rPr>
              <a:t>Middle/High GA Standards of Excellence</a:t>
            </a:r>
            <a:br>
              <a:rPr lang="en-US">
                <a:solidFill>
                  <a:schemeClr val="tx1"/>
                </a:solidFill>
              </a:rPr>
            </a:br>
            <a:r>
              <a:rPr lang="en-US">
                <a:solidFill>
                  <a:srgbClr val="FFFFFF"/>
                </a:solidFill>
                <a:latin typeface="Gill Sans MT"/>
                <a:cs typeface="+mj-ea"/>
              </a:rPr>
              <a:t>(2017) </a:t>
            </a:r>
            <a:br>
              <a:rPr lang="en-US">
                <a:solidFill>
                  <a:schemeClr val="tx1"/>
                </a:solidFill>
                <a:latin typeface="+mj-ea"/>
                <a:cs typeface="+mj-ea"/>
              </a:rPr>
            </a:br>
            <a:br>
              <a:rPr lang="en-US">
                <a:solidFill>
                  <a:schemeClr val="tx1"/>
                </a:solidFill>
                <a:latin typeface="+mj-ea"/>
                <a:cs typeface="+mj-ea"/>
              </a:rPr>
            </a:br>
            <a:endParaRPr lang="en-US">
              <a:solidFill>
                <a:srgbClr val="FFFFFF"/>
              </a:solidFill>
            </a:endParaRPr>
          </a:p>
        </p:txBody>
      </p:sp>
      <p:sp>
        <p:nvSpPr>
          <p:cNvPr id="3" name="TextBox 2"/>
          <p:cNvSpPr txBox="1"/>
          <p:nvPr>
            <p:extLst>
              <p:ext uri="{D42A27DB-BD31-4B8C-83A1-F6EECF244321}">
                <p14:modId xmlns:p14="http://schemas.microsoft.com/office/powerpoint/2010/main" val="1910325014"/>
              </p:ext>
            </p:extLst>
          </p:nvPr>
        </p:nvSpPr>
        <p:spPr>
          <a:xfrm>
            <a:off x="476398" y="548812"/>
            <a:ext cx="7105089" cy="73866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t>Visual Arts Crosswalk </a:t>
            </a:r>
            <a:endParaRPr lang="en-US"/>
          </a:p>
          <a:p>
            <a:endParaRPr lang="en-US" sz="1400"/>
          </a:p>
        </p:txBody>
      </p:sp>
      <p:graphicFrame>
        <p:nvGraphicFramePr>
          <p:cNvPr id="4" name="Table 4"/>
          <p:cNvGraphicFramePr>
            <a:graphicFrameLocks noGrp="1"/>
          </p:cNvGraphicFramePr>
          <p:nvPr>
            <p:extLst>
              <p:ext uri="{D42A27DB-BD31-4B8C-83A1-F6EECF244321}">
                <p14:modId xmlns:p14="http://schemas.microsoft.com/office/powerpoint/2010/main" val="1221719169"/>
              </p:ext>
            </p:extLst>
          </p:nvPr>
        </p:nvGraphicFramePr>
        <p:xfrm>
          <a:off x="238152" y="1009650"/>
          <a:ext cx="7664022" cy="2194560"/>
        </p:xfrm>
        <a:graphic>
          <a:graphicData uri="http://schemas.openxmlformats.org/drawingml/2006/table">
            <a:tbl>
              <a:tblPr firstRow="1" bandRow="1">
                <a:tableStyleId>{5C22544A-7EE6-4342-B048-85BDC9FD1C3A}</a:tableStyleId>
              </a:tblPr>
              <a:tblGrid>
                <a:gridCol w="3832011">
                  <a:extLst>
                    <a:ext uri="{9D8B030D-6E8A-4147-A177-3AD203B41FA5}">
                      <a16:colId xmlns:a16="http://schemas.microsoft.com/office/drawing/2014/main" val="2029032426"/>
                    </a:ext>
                  </a:extLst>
                </a:gridCol>
                <a:gridCol w="3832011">
                  <a:extLst>
                    <a:ext uri="{9D8B030D-6E8A-4147-A177-3AD203B41FA5}">
                      <a16:colId xmlns:a16="http://schemas.microsoft.com/office/drawing/2014/main" val="2328826108"/>
                    </a:ext>
                  </a:extLst>
                </a:gridCol>
              </a:tblGrid>
              <a:tr h="262374">
                <a:tc>
                  <a:txBody>
                    <a:bodyPr/>
                    <a:lstStyle/>
                    <a:p>
                      <a:pPr>
                        <a:buNone/>
                      </a:pPr>
                      <a:r>
                        <a:rPr lang="en-US"/>
                        <a:t>Performance Standard</a:t>
                      </a:r>
                    </a:p>
                  </a:txBody>
                  <a:tcPr/>
                </a:tc>
                <a:tc>
                  <a:txBody>
                    <a:bodyPr/>
                    <a:lstStyle/>
                    <a:p>
                      <a:pPr>
                        <a:buNone/>
                      </a:pPr>
                      <a:r>
                        <a:rPr lang="en-US"/>
                        <a:t>Standard of Excellence</a:t>
                      </a:r>
                    </a:p>
                  </a:txBody>
                  <a:tcPr/>
                </a:tc>
                <a:extLst>
                  <a:ext uri="{0D108BD9-81ED-4DB2-BD59-A6C34878D82A}">
                    <a16:rowId xmlns:a16="http://schemas.microsoft.com/office/drawing/2014/main" val="1554582167"/>
                  </a:ext>
                </a:extLst>
              </a:tr>
              <a:tr h="255975">
                <a:tc>
                  <a:txBody>
                    <a:bodyPr/>
                    <a:lstStyle/>
                    <a:p>
                      <a:pPr lvl="0" algn="l">
                        <a:buNone/>
                      </a:pPr>
                      <a:r>
                        <a:rPr lang="en-US" sz="1800" b="0" i="0" u="none" strike="noStrike" noProof="0">
                          <a:solidFill>
                            <a:srgbClr val="000000"/>
                          </a:solidFill>
                          <a:latin typeface="Gill Sans MT"/>
                        </a:rPr>
                        <a:t>VA7PR.1 Understands and applies media, techniques, and processes with care and craftsmanship.</a:t>
                      </a:r>
                      <a:endParaRPr lang="en-US"/>
                    </a:p>
                  </a:txBody>
                  <a:tcPr/>
                </a:tc>
                <a:tc>
                  <a:txBody>
                    <a:bodyPr/>
                    <a:lstStyle/>
                    <a:p>
                      <a:pPr lvl="0" algn="l">
                        <a:buNone/>
                      </a:pPr>
                      <a:r>
                        <a:rPr lang="en-US" sz="1800" b="0" i="0" u="none" strike="noStrike" noProof="0">
                          <a:solidFill>
                            <a:srgbClr val="000000"/>
                          </a:solidFill>
                          <a:latin typeface="Gill Sans MT"/>
                        </a:rPr>
                        <a:t>Reorganized/combined into VA7.CR.3, VA7.CR.2, and VA7.CR.4</a:t>
                      </a:r>
                      <a:endParaRPr lang="en-US"/>
                    </a:p>
                  </a:txBody>
                  <a:tcPr/>
                </a:tc>
                <a:extLst>
                  <a:ext uri="{0D108BD9-81ED-4DB2-BD59-A6C34878D82A}">
                    <a16:rowId xmlns:a16="http://schemas.microsoft.com/office/drawing/2014/main" val="2877958706"/>
                  </a:ext>
                </a:extLst>
              </a:tr>
              <a:tr h="249575">
                <a:tc>
                  <a:txBody>
                    <a:bodyPr/>
                    <a:lstStyle/>
                    <a:p>
                      <a:pPr lvl="0" algn="l">
                        <a:buNone/>
                      </a:pPr>
                      <a:r>
                        <a:rPr lang="en-US" sz="1800" b="0" i="0" u="none" strike="noStrike" noProof="0">
                          <a:solidFill>
                            <a:srgbClr val="000000"/>
                          </a:solidFill>
                          <a:latin typeface="Gill Sans MT"/>
                        </a:rPr>
                        <a:t>VAHSVAMC.3 Cultivates critical thinking and logical argumentation in aesthetics.</a:t>
                      </a:r>
                      <a:endParaRPr lang="en-US"/>
                    </a:p>
                  </a:txBody>
                  <a:tcPr/>
                </a:tc>
                <a:tc>
                  <a:txBody>
                    <a:bodyPr/>
                    <a:lstStyle/>
                    <a:p>
                      <a:pPr lvl="0" algn="l">
                        <a:buNone/>
                      </a:pPr>
                      <a:r>
                        <a:rPr lang="en-US" sz="1800" b="0" i="0" u="none" strike="noStrike" noProof="0">
                          <a:solidFill>
                            <a:srgbClr val="000000"/>
                          </a:solidFill>
                          <a:latin typeface="Gill Sans MT"/>
                        </a:rPr>
                        <a:t>Reorganized/combined into VAHSVA.CR.1</a:t>
                      </a:r>
                      <a:endParaRPr lang="en-US"/>
                    </a:p>
                  </a:txBody>
                  <a:tcPr/>
                </a:tc>
                <a:extLst>
                  <a:ext uri="{0D108BD9-81ED-4DB2-BD59-A6C34878D82A}">
                    <a16:rowId xmlns:a16="http://schemas.microsoft.com/office/drawing/2014/main" val="1184089836"/>
                  </a:ext>
                </a:extLst>
              </a:tr>
            </a:tbl>
          </a:graphicData>
        </a:graphic>
      </p:graphicFrame>
      <p:sp>
        <p:nvSpPr>
          <p:cNvPr id="6" name="TextBox 5"/>
          <p:cNvSpPr txBox="1"/>
          <p:nvPr>
            <p:extLst>
              <p:ext uri="{D42A27DB-BD31-4B8C-83A1-F6EECF244321}">
                <p14:modId xmlns:p14="http://schemas.microsoft.com/office/powerpoint/2010/main" val="1345101995"/>
              </p:ext>
            </p:extLst>
          </p:nvPr>
        </p:nvSpPr>
        <p:spPr>
          <a:xfrm>
            <a:off x="1480051" y="3150952"/>
            <a:ext cx="5151063"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t>Examples of GA Standards of Excellence</a:t>
            </a:r>
          </a:p>
        </p:txBody>
      </p:sp>
      <p:sp>
        <p:nvSpPr>
          <p:cNvPr id="5" name="TextBox 4"/>
          <p:cNvSpPr txBox="1"/>
          <p:nvPr>
            <p:extLst>
              <p:ext uri="{D42A27DB-BD31-4B8C-83A1-F6EECF244321}">
                <p14:modId xmlns:p14="http://schemas.microsoft.com/office/powerpoint/2010/main" val="1281105878"/>
              </p:ext>
            </p:extLst>
          </p:nvPr>
        </p:nvSpPr>
        <p:spPr>
          <a:xfrm>
            <a:off x="212795" y="5143500"/>
            <a:ext cx="7685835" cy="132343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VAHSVA.CR.1 Visualize and generate ideas for creating works of art. </a:t>
            </a:r>
          </a:p>
          <a:p>
            <a:r>
              <a:rPr lang="en-US" sz="1600"/>
              <a:t>a. Generate and conceptualize artistic ideas and work. </a:t>
            </a:r>
            <a:endParaRPr sz="1600"/>
          </a:p>
          <a:p>
            <a:r>
              <a:rPr lang="en-US" sz="1600"/>
              <a:t>b. Consider multiple options, weighing consequences, and assessing results. </a:t>
            </a:r>
            <a:endParaRPr sz="1600"/>
          </a:p>
          <a:p>
            <a:r>
              <a:rPr lang="en-US" sz="1600"/>
              <a:t>c. Practice the artistic process by researching, brainstorming, and planning to create works of art.</a:t>
            </a:r>
            <a:endParaRPr sz="1600"/>
          </a:p>
        </p:txBody>
      </p:sp>
      <p:sp>
        <p:nvSpPr>
          <p:cNvPr id="7" name="TextBox 6"/>
          <p:cNvSpPr txBox="1"/>
          <p:nvPr>
            <p:extLst>
              <p:ext uri="{D42A27DB-BD31-4B8C-83A1-F6EECF244321}">
                <p14:modId xmlns:p14="http://schemas.microsoft.com/office/powerpoint/2010/main" val="1810212120"/>
              </p:ext>
            </p:extLst>
          </p:nvPr>
        </p:nvSpPr>
        <p:spPr>
          <a:xfrm>
            <a:off x="838296" y="6384921"/>
            <a:ext cx="10850281"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13 GA Standards of Excellence (both middle and high) vs. 17/20 Performance Standards (middle/high) </a:t>
            </a:r>
          </a:p>
        </p:txBody>
      </p:sp>
      <p:sp>
        <p:nvSpPr>
          <p:cNvPr id="8" name="TextBox 7"/>
          <p:cNvSpPr txBox="1"/>
          <p:nvPr>
            <p:extLst>
              <p:ext uri="{D42A27DB-BD31-4B8C-83A1-F6EECF244321}">
                <p14:modId xmlns:p14="http://schemas.microsoft.com/office/powerpoint/2010/main" val="3881956857"/>
              </p:ext>
            </p:extLst>
          </p:nvPr>
        </p:nvSpPr>
        <p:spPr>
          <a:xfrm>
            <a:off x="247678" y="3492796"/>
            <a:ext cx="7672668" cy="15696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VA7.CR.3 Engage in an array of processes, media, techniques, and/or technology through experimentation, practice, and persistence. </a:t>
            </a:r>
          </a:p>
          <a:p>
            <a:r>
              <a:rPr lang="en-US" sz="1600"/>
              <a:t>a. Demonstrate a variety of skills and techniques for 2D and 3D works of art. </a:t>
            </a:r>
            <a:endParaRPr sz="1600"/>
          </a:p>
          <a:p>
            <a:r>
              <a:rPr lang="en-US" sz="1600"/>
              <a:t>b. Demonstrate quality craftsmanship through proper care and use of tools, materials, and equipment. </a:t>
            </a:r>
            <a:endParaRPr sz="1600"/>
          </a:p>
          <a:p>
            <a:r>
              <a:rPr lang="en-US" sz="1600"/>
              <a:t>c. Utilize and care for materials, tools, and equipment in a safe and appropriate manner.</a:t>
            </a:r>
            <a:endParaRPr sz="1600"/>
          </a:p>
        </p:txBody>
      </p:sp>
    </p:spTree>
    <p:extLst>
      <p:ext uri="{BB962C8B-B14F-4D97-AF65-F5344CB8AC3E}">
        <p14:creationId xmlns:p14="http://schemas.microsoft.com/office/powerpoint/2010/main" val="21698224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extLst>
              <p:ext uri="{D42A27DB-BD31-4B8C-83A1-F6EECF244321}">
                <p14:modId xmlns:p14="http://schemas.microsoft.com/office/powerpoint/2010/main" val="3274472872"/>
              </p:ext>
            </p:extLst>
          </p:nvPr>
        </p:nvSpPr>
        <p:spPr>
          <a:xfrm>
            <a:off x="5868074" y="-76200"/>
            <a:ext cx="6050803" cy="566738"/>
          </a:xfrm>
        </p:spPr>
        <p:txBody>
          <a:bodyPr>
            <a:normAutofit/>
          </a:bodyPr>
          <a:lstStyle/>
          <a:p>
            <a:r>
              <a:rPr lang="en-US"/>
              <a:t>Building a tradition of excellence</a:t>
            </a:r>
          </a:p>
        </p:txBody>
      </p:sp>
      <p:pic>
        <p:nvPicPr>
          <p:cNvPr id="5" name="Picture 5" descr="14th District Congressional Winners.jpg"/>
          <p:cNvPicPr>
            <a:picLocks noGrp="1" noChangeAspect="1"/>
          </p:cNvPicPr>
          <p:nvPr>
            <p:ph type="pic" idx="1"/>
          </p:nvPr>
        </p:nvPicPr>
        <p:blipFill rotWithShape="1">
          <a:blip r:embed="rId3"/>
          <a:srcRect l="3259" t="18150" r="13036" b="31937"/>
          <a:stretch/>
        </p:blipFill>
        <p:spPr>
          <a:xfrm>
            <a:off x="1943323" y="695325"/>
            <a:ext cx="8091726" cy="3617482"/>
          </a:xfrm>
          <a:prstGeom prst="rect">
            <a:avLst/>
          </a:prstGeom>
        </p:spPr>
      </p:pic>
      <p:sp>
        <p:nvSpPr>
          <p:cNvPr id="4" name="Text Placeholder 3"/>
          <p:cNvSpPr>
            <a:spLocks noGrp="1"/>
          </p:cNvSpPr>
          <p:nvPr>
            <p:ph type="body" sz="half" idx="2"/>
            <p:extLst>
              <p:ext uri="{D42A27DB-BD31-4B8C-83A1-F6EECF244321}">
                <p14:modId xmlns:p14="http://schemas.microsoft.com/office/powerpoint/2010/main" val="2976689196"/>
              </p:ext>
            </p:extLst>
          </p:nvPr>
        </p:nvSpPr>
        <p:spPr>
          <a:xfrm>
            <a:off x="428674" y="0"/>
            <a:ext cx="2909702" cy="598488"/>
          </a:xfrm>
        </p:spPr>
        <p:txBody>
          <a:bodyPr/>
          <a:lstStyle/>
          <a:p>
            <a:r>
              <a:rPr lang="en-US"/>
              <a:t>14th Congressional District Winners </a:t>
            </a:r>
          </a:p>
        </p:txBody>
      </p:sp>
      <p:pic>
        <p:nvPicPr>
          <p:cNvPr id="3" name="Picture 5" descr="MMinter.Madsion.oil.8x10.jpg"/>
          <p:cNvPicPr>
            <a:picLocks noChangeAspect="1"/>
          </p:cNvPicPr>
          <p:nvPr/>
        </p:nvPicPr>
        <p:blipFill>
          <a:blip r:embed="rId4"/>
          <a:stretch>
            <a:fillRect/>
          </a:stretch>
        </p:blipFill>
        <p:spPr>
          <a:xfrm>
            <a:off x="600144" y="3124200"/>
            <a:ext cx="2341001" cy="34038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9" descr="NorthPaulding-Aurand-Moats-Junior-Michael-MixedMedia-14x11.jpg"/>
          <p:cNvPicPr>
            <a:picLocks noChangeAspect="1"/>
          </p:cNvPicPr>
          <p:nvPr/>
        </p:nvPicPr>
        <p:blipFill>
          <a:blip r:embed="rId5"/>
          <a:stretch>
            <a:fillRect/>
          </a:stretch>
        </p:blipFill>
        <p:spPr>
          <a:xfrm>
            <a:off x="8868794" y="3149416"/>
            <a:ext cx="2602854" cy="3380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extLst>
              <p:ext uri="{D42A27DB-BD31-4B8C-83A1-F6EECF244321}">
                <p14:modId xmlns:p14="http://schemas.microsoft.com/office/powerpoint/2010/main" val="2662983240"/>
              </p:ext>
            </p:extLst>
          </p:nvPr>
        </p:nvSpPr>
        <p:spPr>
          <a:xfrm>
            <a:off x="3010246" y="4313840"/>
            <a:ext cx="2743200"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Morgan Minter, "Madison," </a:t>
            </a:r>
          </a:p>
          <a:p>
            <a:r>
              <a:rPr lang="en-US"/>
              <a:t>Oil on Canvas</a:t>
            </a:r>
          </a:p>
          <a:p>
            <a:r>
              <a:rPr lang="en-US"/>
              <a:t>3rd Place Finish</a:t>
            </a:r>
          </a:p>
        </p:txBody>
      </p:sp>
      <p:sp>
        <p:nvSpPr>
          <p:cNvPr id="12" name="TextBox 11"/>
          <p:cNvSpPr txBox="1"/>
          <p:nvPr>
            <p:extLst>
              <p:ext uri="{D42A27DB-BD31-4B8C-83A1-F6EECF244321}">
                <p14:modId xmlns:p14="http://schemas.microsoft.com/office/powerpoint/2010/main" val="84729330"/>
              </p:ext>
            </p:extLst>
          </p:nvPr>
        </p:nvSpPr>
        <p:spPr>
          <a:xfrm>
            <a:off x="5677552" y="5695950"/>
            <a:ext cx="3347105" cy="92392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Madison Moats, "Michael,"</a:t>
            </a:r>
          </a:p>
          <a:p>
            <a:r>
              <a:rPr lang="en-US"/>
              <a:t>Mixed Media</a:t>
            </a:r>
          </a:p>
          <a:p>
            <a:r>
              <a:rPr lang="en-US"/>
              <a:t>Honorable Mention  (5th place)</a:t>
            </a:r>
          </a:p>
        </p:txBody>
      </p:sp>
    </p:spTree>
    <p:extLst>
      <p:ext uri="{BB962C8B-B14F-4D97-AF65-F5344CB8AC3E}">
        <p14:creationId xmlns:p14="http://schemas.microsoft.com/office/powerpoint/2010/main" val="402149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nvPr>
        </p:nvSpPr>
        <p:spPr bwMode="white">
          <a:xfrm>
            <a:off x="0" y="0"/>
            <a:ext cx="12192000" cy="6858000"/>
          </a:xfrm>
          <a:prstGeom prst="rect">
            <a:avLst/>
          </a:prstGeom>
          <a:solidFill>
            <a:schemeClr val="bg1"/>
          </a:solidFill>
          <a:ln>
            <a:noFill/>
          </a:ln>
          <a:effectLst/>
        </p:spPr>
      </p:sp>
      <p:sp>
        <p:nvSpPr>
          <p:cNvPr id="12" name="Rectangle 11"/>
          <p:cNvSpPr>
            <a:spLocks noGrp="1" noRot="1" noChangeAspect="1" noMove="1" noResize="1" noEditPoints="1" noAdjustHandles="1" noChangeArrowheads="1" noChangeShapeType="1" noTextEdit="1"/>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p:cNvSpPr>
            <a:spLocks noGrp="1" noRot="1" noChangeAspect="1" noMove="1" noResize="1" noEditPoints="1" noAdjustHandles="1" noChangeArrowheads="1" noChangeShapeType="1" noTextEdit="1"/>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a:spLocks noGrp="1" noRot="1" noChangeAspect="1" noMove="1" noResize="1" noEditPoints="1" noAdjustHandles="1" noChangeArrowheads="1" noChangeShapeType="1" noTextEdit="1"/>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a:spLocks noGrp="1" noRot="1" noChangeAspect="1" noMove="1" noResize="1" noEditPoints="1" noAdjustHandles="1" noChangeArrowheads="1" noChangeShapeType="1" noTextEdit="1"/>
          </p:cNvSpPr>
          <p:nvPr>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0" name="Rectangle 19"/>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he Little Mermaid 5.JPG"/>
          <p:cNvPicPr>
            <a:picLocks noGrp="1" noChangeAspect="1"/>
          </p:cNvPicPr>
          <p:nvPr>
            <p:ph type="pic" idx="1"/>
          </p:nvPr>
        </p:nvPicPr>
        <p:blipFill rotWithShape="1">
          <a:blip r:embed="rId3"/>
          <a:srcRect t="15730"/>
          <a:stretch/>
        </p:blipFill>
        <p:spPr>
          <a:xfrm>
            <a:off x="20" y="10"/>
            <a:ext cx="12191980" cy="6857990"/>
          </a:xfrm>
          <a:prstGeom prst="rect">
            <a:avLst/>
          </a:prstGeom>
        </p:spPr>
      </p:pic>
      <p:sp>
        <p:nvSpPr>
          <p:cNvPr id="22" name="Rectangle 21"/>
          <p:cNvSpPr>
            <a:spLocks noGrp="1" noRot="1" noChangeAspect="1" noMove="1" noResize="1" noEditPoints="1" noAdjustHandles="1" noChangeArrowheads="1" noChangeShapeType="1" noTextEdit="1"/>
          </p:cNvSpPr>
          <p:nvPr>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grpSp>
        <p:nvGrpSpPr>
          <p:cNvPr id="24" name="Group 23"/>
          <p:cNvGrpSpPr>
            <a:grpSpLocks noGrp="1" noUngrp="1" noRot="1" noChangeAspect="1" noMove="1" noResize="1"/>
          </p:cNvGrpSpPr>
          <p:nvPr>
            <p:extLst/>
          </p:nvPr>
        </p:nvGrpSpPr>
        <p:grpSpPr>
          <a:xfrm>
            <a:off x="446534" y="453643"/>
            <a:ext cx="11298933" cy="98554"/>
            <a:chOff x="446534" y="453643"/>
            <a:chExt cx="11298933" cy="98554"/>
          </a:xfrm>
        </p:grpSpPr>
        <p:sp>
          <p:nvSpPr>
            <p:cNvPr id="25" name="Rectangle 24"/>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extLst>
              <p:ext uri="{D42A27DB-BD31-4B8C-83A1-F6EECF244321}">
                <p14:modId xmlns:p14="http://schemas.microsoft.com/office/powerpoint/2010/main" val="537750344"/>
              </p:ext>
            </p:extLst>
          </p:nvPr>
        </p:nvSpPr>
        <p:spPr>
          <a:xfrm>
            <a:off x="581191" y="4572000"/>
            <a:ext cx="10993549" cy="895244"/>
          </a:xfrm>
        </p:spPr>
        <p:txBody>
          <a:bodyPr vert="horz" lIns="91440" tIns="45720" rIns="91440" bIns="45720" rtlCol="0" anchor="b">
            <a:normAutofit/>
          </a:bodyPr>
          <a:lstStyle/>
          <a:p>
            <a:r>
              <a:rPr lang="en-US" sz="4000">
                <a:solidFill>
                  <a:schemeClr val="bg1"/>
                </a:solidFill>
              </a:rPr>
              <a:t>Theatre Arts in PCSD</a:t>
            </a:r>
          </a:p>
        </p:txBody>
      </p:sp>
      <p:sp>
        <p:nvSpPr>
          <p:cNvPr id="4" name="Text Placeholder 3"/>
          <p:cNvSpPr>
            <a:spLocks noGrp="1"/>
          </p:cNvSpPr>
          <p:nvPr>
            <p:ph type="body" sz="half" idx="2"/>
            <p:extLst>
              <p:ext uri="{D42A27DB-BD31-4B8C-83A1-F6EECF244321}">
                <p14:modId xmlns:p14="http://schemas.microsoft.com/office/powerpoint/2010/main" val="3406157367"/>
              </p:ext>
            </p:extLst>
          </p:nvPr>
        </p:nvSpPr>
        <p:spPr>
          <a:xfrm>
            <a:off x="581191" y="5495925"/>
            <a:ext cx="11029617" cy="598671"/>
          </a:xfrm>
        </p:spPr>
        <p:txBody>
          <a:bodyPr>
            <a:normAutofit/>
          </a:bodyPr>
          <a:lstStyle/>
          <a:p>
            <a:r>
              <a:rPr lang="en-US" sz="2400">
                <a:solidFill>
                  <a:srgbClr val="FFFFFF"/>
                </a:solidFill>
              </a:rPr>
              <a:t>Creating Culture and Constructing Arts Communities</a:t>
            </a:r>
          </a:p>
        </p:txBody>
      </p:sp>
    </p:spTree>
    <p:extLst>
      <p:ext uri="{BB962C8B-B14F-4D97-AF65-F5344CB8AC3E}">
        <p14:creationId xmlns:p14="http://schemas.microsoft.com/office/powerpoint/2010/main" val="19662229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rama 1.png"/>
          <p:cNvPicPr>
            <a:picLocks noChangeAspect="1"/>
          </p:cNvPicPr>
          <p:nvPr/>
        </p:nvPicPr>
        <p:blipFill rotWithShape="1">
          <a:blip r:embed="rId3"/>
          <a:srcRect r="5" b="8151"/>
          <a:stretch/>
        </p:blipFill>
        <p:spPr>
          <a:xfrm>
            <a:off x="8051799" y="1871133"/>
            <a:ext cx="3683001" cy="4504267"/>
          </a:xfrm>
          <a:prstGeom prst="rect">
            <a:avLst/>
          </a:prstGeom>
        </p:spPr>
      </p:pic>
      <p:sp>
        <p:nvSpPr>
          <p:cNvPr id="2" name="Title 1"/>
          <p:cNvSpPr>
            <a:spLocks noGrp="1"/>
          </p:cNvSpPr>
          <p:nvPr>
            <p:ph type="title"/>
            <p:extLst>
              <p:ext uri="{D42A27DB-BD31-4B8C-83A1-F6EECF244321}">
                <p14:modId xmlns:p14="http://schemas.microsoft.com/office/powerpoint/2010/main" val="1057451943"/>
              </p:ext>
            </p:extLst>
          </p:nvPr>
        </p:nvSpPr>
        <p:spPr>
          <a:xfrm>
            <a:off x="581192" y="702156"/>
            <a:ext cx="11029616" cy="1013800"/>
          </a:xfrm>
        </p:spPr>
        <p:txBody>
          <a:bodyPr>
            <a:normAutofit/>
          </a:bodyPr>
          <a:lstStyle/>
          <a:p>
            <a:r>
              <a:rPr lang="en-US"/>
              <a:t>Drama in Paulding </a:t>
            </a:r>
          </a:p>
        </p:txBody>
      </p:sp>
      <p:sp>
        <p:nvSpPr>
          <p:cNvPr id="3" name="Content Placeholder 2"/>
          <p:cNvSpPr>
            <a:spLocks noGrp="1"/>
          </p:cNvSpPr>
          <p:nvPr>
            <p:ph idx="1"/>
            <p:extLst>
              <p:ext uri="{D42A27DB-BD31-4B8C-83A1-F6EECF244321}">
                <p14:modId xmlns:p14="http://schemas.microsoft.com/office/powerpoint/2010/main" val="589847011"/>
              </p:ext>
            </p:extLst>
          </p:nvPr>
        </p:nvSpPr>
        <p:spPr>
          <a:xfrm>
            <a:off x="581192" y="2180496"/>
            <a:ext cx="7225075" cy="3678303"/>
          </a:xfrm>
        </p:spPr>
        <p:txBody>
          <a:bodyPr>
            <a:normAutofit/>
          </a:bodyPr>
          <a:lstStyle/>
          <a:p>
            <a:pPr marL="305435" indent="-305435"/>
            <a:r>
              <a:rPr lang="en-US" sz="1700"/>
              <a:t>Approximately 1000 students participate</a:t>
            </a:r>
          </a:p>
          <a:p>
            <a:pPr marL="305435" indent="-305435"/>
            <a:r>
              <a:rPr lang="en-US" sz="1700"/>
              <a:t>Eight Musicals</a:t>
            </a:r>
          </a:p>
          <a:p>
            <a:pPr marL="629920" lvl="1" indent="-305435"/>
            <a:r>
              <a:rPr lang="en-US" sz="1700"/>
              <a:t>Full-Length and Junior Versions</a:t>
            </a:r>
          </a:p>
          <a:p>
            <a:pPr marL="305435" indent="-305435"/>
            <a:r>
              <a:rPr lang="en-US" sz="1700"/>
              <a:t>Three productions submitted to the GA High School Musical Theatre Awards Adjudication Panel </a:t>
            </a:r>
          </a:p>
          <a:p>
            <a:pPr marL="305435" indent="-305435"/>
            <a:r>
              <a:rPr lang="en-US" sz="1700"/>
              <a:t>Five GHSA One-Act Plays; 1st &amp; 2nd place in GHSA One Act Competition</a:t>
            </a:r>
          </a:p>
          <a:p>
            <a:pPr marL="305435" indent="-305435"/>
            <a:r>
              <a:rPr lang="en-US" sz="1700"/>
              <a:t>Multiple Children's Theatre pieces performed for PCSD Elementary Students</a:t>
            </a:r>
          </a:p>
          <a:p>
            <a:pPr marL="305435" indent="-305435"/>
            <a:r>
              <a:rPr lang="en-US" sz="1700"/>
              <a:t>Over 50,000 audience members for 2016-2017 productions! </a:t>
            </a:r>
          </a:p>
          <a:p>
            <a:pPr marL="305435" indent="-305435"/>
            <a:r>
              <a:rPr lang="en-US" sz="1700"/>
              <a:t>Trips to NYC for performance workshop intensives</a:t>
            </a:r>
          </a:p>
        </p:txBody>
      </p:sp>
    </p:spTree>
    <p:extLst>
      <p:ext uri="{BB962C8B-B14F-4D97-AF65-F5344CB8AC3E}">
        <p14:creationId xmlns:p14="http://schemas.microsoft.com/office/powerpoint/2010/main" val="517156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nvPr>
        </p:nvSpPr>
        <p:spPr bwMode="white">
          <a:xfrm>
            <a:off x="0" y="0"/>
            <a:ext cx="12192000" cy="6858000"/>
          </a:xfrm>
          <a:prstGeom prst="rect">
            <a:avLst/>
          </a:prstGeom>
          <a:solidFill>
            <a:schemeClr val="bg1"/>
          </a:solidFill>
          <a:ln>
            <a:noFill/>
          </a:ln>
          <a:effectLst/>
        </p:spPr>
      </p:sp>
      <p:sp>
        <p:nvSpPr>
          <p:cNvPr id="14" name="Rectangle 13"/>
          <p:cNvSpPr>
            <a:spLocks noGrp="1" noRot="1" noChangeAspect="1" noMove="1" noResize="1" noEditPoints="1" noAdjustHandles="1" noChangeArrowheads="1" noChangeShapeType="1" noTextEdit="1"/>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a:spLocks noGrp="1" noRot="1" noChangeAspect="1" noMove="1" noResize="1" noEditPoints="1" noAdjustHandles="1" noChangeArrowheads="1" noChangeShapeType="1" noTextEdit="1"/>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a:spLocks noGrp="1" noRot="1" noChangeAspect="1" noMove="1" noResize="1" noEditPoints="1" noAdjustHandles="1" noChangeArrowheads="1" noChangeShapeType="1" noTextEdit="1"/>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a:spLocks noGrp="1" noRot="1" noChangeAspect="1" noMove="1" noResize="1" noEditPoints="1" noAdjustHandles="1" noChangeArrowheads="1" noChangeShapeType="1" noTextEdit="1"/>
          </p:cNvSpPr>
          <p:nvPr>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 name="Rectangle 21"/>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rama Picture 4.png"/>
          <p:cNvPicPr>
            <a:picLocks noGrp="1" noChangeAspect="1"/>
          </p:cNvPicPr>
          <p:nvPr>
            <p:ph sz="half" idx="1"/>
          </p:nvPr>
        </p:nvPicPr>
        <p:blipFill rotWithShape="1">
          <a:blip r:embed="rId3"/>
          <a:srcRect l="39897"/>
          <a:stretch/>
        </p:blipFill>
        <p:spPr>
          <a:xfrm>
            <a:off x="446533" y="641102"/>
            <a:ext cx="3703322" cy="3465902"/>
          </a:xfrm>
          <a:prstGeom prst="rect">
            <a:avLst/>
          </a:prstGeom>
        </p:spPr>
      </p:pic>
      <p:grpSp>
        <p:nvGrpSpPr>
          <p:cNvPr id="24" name="Group 23"/>
          <p:cNvGrpSpPr>
            <a:grpSpLocks noGrp="1" noUngrp="1" noRot="1" noChangeAspect="1" noMove="1" noResize="1"/>
          </p:cNvGrpSpPr>
          <p:nvPr>
            <p:extLst/>
          </p:nvPr>
        </p:nvGrpSpPr>
        <p:grpSpPr>
          <a:xfrm>
            <a:off x="446533" y="453643"/>
            <a:ext cx="11298934" cy="5936922"/>
            <a:chOff x="446533" y="453643"/>
            <a:chExt cx="11298934" cy="5936922"/>
          </a:xfrm>
        </p:grpSpPr>
        <p:sp>
          <p:nvSpPr>
            <p:cNvPr id="25" name="Rectangle 24"/>
            <p:cNvSpPr/>
            <p:nvPr>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7" name="Picture 7" descr="Production Pic 1.png"/>
          <p:cNvPicPr>
            <a:picLocks noGrp="1" noChangeAspect="1"/>
          </p:cNvPicPr>
          <p:nvPr>
            <p:ph sz="half" idx="2"/>
          </p:nvPr>
        </p:nvPicPr>
        <p:blipFill rotWithShape="1">
          <a:blip r:embed="rId4"/>
          <a:srcRect t="13013" r="-1" b="4797"/>
          <a:stretch/>
        </p:blipFill>
        <p:spPr>
          <a:xfrm>
            <a:off x="4241830" y="641102"/>
            <a:ext cx="7496845" cy="3465902"/>
          </a:xfrm>
          <a:prstGeom prst="rect">
            <a:avLst/>
          </a:prstGeom>
        </p:spPr>
      </p:pic>
      <p:sp>
        <p:nvSpPr>
          <p:cNvPr id="2" name="Title 1"/>
          <p:cNvSpPr>
            <a:spLocks noGrp="1"/>
          </p:cNvSpPr>
          <p:nvPr>
            <p:ph type="title"/>
            <p:extLst>
              <p:ext uri="{D42A27DB-BD31-4B8C-83A1-F6EECF244321}">
                <p14:modId xmlns:p14="http://schemas.microsoft.com/office/powerpoint/2010/main" val="2871094922"/>
              </p:ext>
            </p:extLst>
          </p:nvPr>
        </p:nvSpPr>
        <p:spPr>
          <a:xfrm>
            <a:off x="581191" y="4334837"/>
            <a:ext cx="10993549" cy="1140874"/>
          </a:xfrm>
        </p:spPr>
        <p:txBody>
          <a:bodyPr vert="horz" lIns="91440" tIns="45720" rIns="91440" bIns="45720" rtlCol="0" anchor="b">
            <a:normAutofit/>
          </a:bodyPr>
          <a:lstStyle/>
          <a:p>
            <a:r>
              <a:rPr lang="en-US" sz="3600"/>
              <a:t>From Rehearsal to Production</a:t>
            </a:r>
          </a:p>
        </p:txBody>
      </p:sp>
    </p:spTree>
    <p:extLst>
      <p:ext uri="{BB962C8B-B14F-4D97-AF65-F5344CB8AC3E}">
        <p14:creationId xmlns:p14="http://schemas.microsoft.com/office/powerpoint/2010/main" val="700438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nvPr>
        </p:nvSpPr>
        <p:spPr bwMode="white">
          <a:xfrm>
            <a:off x="0" y="0"/>
            <a:ext cx="12192000" cy="6858000"/>
          </a:xfrm>
          <a:prstGeom prst="rect">
            <a:avLst/>
          </a:prstGeom>
          <a:solidFill>
            <a:schemeClr val="bg1"/>
          </a:solidFill>
          <a:ln>
            <a:noFill/>
          </a:ln>
          <a:effectLst/>
        </p:spPr>
      </p:sp>
      <p:sp>
        <p:nvSpPr>
          <p:cNvPr id="12" name="Rectangle 11"/>
          <p:cNvSpPr>
            <a:spLocks noGrp="1" noRot="1" noChangeAspect="1" noMove="1" noResize="1" noEditPoints="1" noAdjustHandles="1" noChangeArrowheads="1" noChangeShapeType="1" noTextEdit="1"/>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p:cNvSpPr>
            <a:spLocks noGrp="1" noRot="1" noChangeAspect="1" noMove="1" noResize="1" noEditPoints="1" noAdjustHandles="1" noChangeArrowheads="1" noChangeShapeType="1" noTextEdit="1"/>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a:spLocks noGrp="1" noRot="1" noChangeAspect="1" noMove="1" noResize="1" noEditPoints="1" noAdjustHandles="1" noChangeArrowheads="1" noChangeShapeType="1" noTextEdit="1"/>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a:spLocks noGrp="1" noRot="1" noChangeAspect="1" noMove="1" noResize="1" noEditPoints="1" noAdjustHandles="1" noChangeArrowheads="1" noChangeShapeType="1" noTextEdit="1"/>
          </p:cNvSpPr>
          <p:nvPr>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0" name="Rectangle 19"/>
          <p:cNvSpPr>
            <a:spLocks noGrp="1" noRot="1" noChangeAspect="1" noMove="1" noResize="1" noEditPoints="1" noAdjustHandles="1" noChangeArrowheads="1" noChangeShapeType="1" noTextEdit="1"/>
          </p:cNvSpPr>
          <p:nvPr>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noGrp="1" noRot="1" noChangeAspect="1" noMove="1" noResize="1" noEditPoints="1" noAdjustHandles="1" noChangeArrowheads="1" noChangeShapeType="1" noTextEdit="1"/>
          </p:cNvSpPr>
          <p:nvPr>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5" descr="GHP 1.png"/>
          <p:cNvPicPr>
            <a:picLocks noGrp="1" noChangeAspect="1"/>
          </p:cNvPicPr>
          <p:nvPr>
            <p:ph sz="half" idx="2"/>
          </p:nvPr>
        </p:nvPicPr>
        <p:blipFill>
          <a:blip r:embed="rId3"/>
          <a:stretch>
            <a:fillRect/>
          </a:stretch>
        </p:blipFill>
        <p:spPr>
          <a:xfrm>
            <a:off x="4858720" y="1111641"/>
            <a:ext cx="6355422" cy="4655348"/>
          </a:xfrm>
          <a:prstGeom prst="rect">
            <a:avLst/>
          </a:prstGeom>
        </p:spPr>
      </p:pic>
      <p:sp>
        <p:nvSpPr>
          <p:cNvPr id="2" name="Title 1"/>
          <p:cNvSpPr>
            <a:spLocks noGrp="1"/>
          </p:cNvSpPr>
          <p:nvPr>
            <p:ph type="title"/>
            <p:extLst>
              <p:ext uri="{D42A27DB-BD31-4B8C-83A1-F6EECF244321}">
                <p14:modId xmlns:p14="http://schemas.microsoft.com/office/powerpoint/2010/main" val="2295976807"/>
              </p:ext>
            </p:extLst>
          </p:nvPr>
        </p:nvSpPr>
        <p:spPr>
          <a:xfrm>
            <a:off x="601255" y="702156"/>
            <a:ext cx="3409783" cy="1013800"/>
          </a:xfrm>
        </p:spPr>
        <p:txBody>
          <a:bodyPr vert="horz" lIns="91440" tIns="45720" rIns="91440" bIns="45720" rtlCol="0" anchor="b">
            <a:normAutofit/>
          </a:bodyPr>
          <a:lstStyle/>
          <a:p>
            <a:r>
              <a:rPr lang="en-US" sz="2600"/>
              <a:t>Governor's Honors Program</a:t>
            </a:r>
          </a:p>
        </p:txBody>
      </p:sp>
      <p:sp>
        <p:nvSpPr>
          <p:cNvPr id="3" name="Content Placeholder 2"/>
          <p:cNvSpPr>
            <a:spLocks noGrp="1"/>
          </p:cNvSpPr>
          <p:nvPr>
            <p:ph sz="half" idx="1"/>
            <p:extLst>
              <p:ext uri="{D42A27DB-BD31-4B8C-83A1-F6EECF244321}">
                <p14:modId xmlns:p14="http://schemas.microsoft.com/office/powerpoint/2010/main" val="1887406326"/>
              </p:ext>
            </p:extLst>
          </p:nvPr>
        </p:nvSpPr>
        <p:spPr>
          <a:xfrm>
            <a:off x="601255" y="1964168"/>
            <a:ext cx="3409782" cy="4036582"/>
          </a:xfrm>
        </p:spPr>
        <p:txBody>
          <a:bodyPr vert="horz" lIns="91440" tIns="45720" rIns="91440" bIns="45720" rtlCol="0" anchor="ctr">
            <a:normAutofit/>
          </a:bodyPr>
          <a:lstStyle/>
          <a:p>
            <a:pPr marL="305435" indent="-305435"/>
            <a:r>
              <a:rPr lang="en-US" sz="2800">
                <a:solidFill>
                  <a:schemeClr val="bg1"/>
                </a:solidFill>
              </a:rPr>
              <a:t>Three Paulding County students </a:t>
            </a:r>
            <a:r>
              <a:rPr lang="en-US" sz="2800">
                <a:solidFill>
                  <a:srgbClr val="FFFFFF"/>
                </a:solidFill>
              </a:rPr>
              <a:t>for 2017 ~ Berry College!</a:t>
            </a:r>
            <a:endParaRPr lang="en-US" sz="2800"/>
          </a:p>
        </p:txBody>
      </p:sp>
    </p:spTree>
    <p:extLst>
      <p:ext uri="{BB962C8B-B14F-4D97-AF65-F5344CB8AC3E}">
        <p14:creationId xmlns:p14="http://schemas.microsoft.com/office/powerpoint/2010/main" val="2602895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extLst>
              <p:ext uri="{D42A27DB-BD31-4B8C-83A1-F6EECF244321}">
                <p14:modId xmlns:p14="http://schemas.microsoft.com/office/powerpoint/2010/main" val="1488313546"/>
              </p:ext>
            </p:extLst>
          </p:nvPr>
        </p:nvSpPr>
        <p:spPr/>
        <p:txBody>
          <a:bodyPr/>
          <a:lstStyle/>
          <a:p>
            <a:r>
              <a:rPr lang="en-US"/>
              <a:t>Seussical, </a:t>
            </a:r>
            <a:r>
              <a:rPr lang="en-US" err="1"/>
              <a:t>jr.</a:t>
            </a:r>
            <a:r>
              <a:rPr lang="en-US"/>
              <a:t> Presented by </a:t>
            </a:r>
            <a:r>
              <a:rPr lang="en-US" err="1"/>
              <a:t>nphs</a:t>
            </a:r>
          </a:p>
        </p:txBody>
      </p:sp>
      <p:pic>
        <p:nvPicPr>
          <p:cNvPr id="5" name="Picture Placeholder 4"/>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3607" t="3191" r="5952" b="3180"/>
          <a:stretch/>
        </p:blipFill>
        <p:spPr>
          <a:xfrm>
            <a:off x="447817" y="628301"/>
            <a:ext cx="3674389" cy="3786538"/>
          </a:xfrm>
        </p:spPr>
      </p:pic>
      <p:sp>
        <p:nvSpPr>
          <p:cNvPr id="4" name="Text Placeholder 3"/>
          <p:cNvSpPr>
            <a:spLocks noGrp="1"/>
          </p:cNvSpPr>
          <p:nvPr>
            <p:ph type="body" sz="half" idx="2"/>
            <p:extLst>
              <p:ext uri="{D42A27DB-BD31-4B8C-83A1-F6EECF244321}">
                <p14:modId xmlns:p14="http://schemas.microsoft.com/office/powerpoint/2010/main" val="1843696558"/>
              </p:ext>
            </p:extLst>
          </p:nvPr>
        </p:nvSpPr>
        <p:spPr/>
        <p:txBody>
          <a:bodyPr/>
          <a:lstStyle/>
          <a:p>
            <a:r>
              <a:rPr lang="en-US"/>
              <a:t>Kindergarten students from BHES visited NPHS for a performance of </a:t>
            </a:r>
            <a:r>
              <a:rPr lang="en-US" err="1"/>
              <a:t>Seussical</a:t>
            </a:r>
            <a:r>
              <a:rPr lang="en-US"/>
              <a:t>, Jr.</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3675" t="2732" r="23894" b="726"/>
          <a:stretch/>
        </p:blipFill>
        <p:spPr>
          <a:xfrm>
            <a:off x="8029574" y="607640"/>
            <a:ext cx="3695697" cy="380238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7583" r="17667"/>
          <a:stretch/>
        </p:blipFill>
        <p:spPr>
          <a:xfrm>
            <a:off x="4243388" y="607640"/>
            <a:ext cx="3700462" cy="3802380"/>
          </a:xfrm>
          <a:prstGeom prst="rect">
            <a:avLst/>
          </a:prstGeom>
        </p:spPr>
      </p:pic>
    </p:spTree>
    <p:extLst>
      <p:ext uri="{BB962C8B-B14F-4D97-AF65-F5344CB8AC3E}">
        <p14:creationId xmlns:p14="http://schemas.microsoft.com/office/powerpoint/2010/main" val="165364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527.JPG"/>
          <p:cNvPicPr>
            <a:picLocks noChangeAspect="1"/>
          </p:cNvPicPr>
          <p:nvPr/>
        </p:nvPicPr>
        <p:blipFill rotWithShape="1">
          <a:blip r:embed="rId3"/>
          <a:srcRect t="8444" b="16556"/>
          <a:stretch/>
        </p:blipFill>
        <p:spPr>
          <a:xfrm>
            <a:off x="20" y="10"/>
            <a:ext cx="12191980" cy="6857990"/>
          </a:xfrm>
          <a:prstGeom prst="rect">
            <a:avLst/>
          </a:prstGeom>
        </p:spPr>
      </p:pic>
      <p:sp>
        <p:nvSpPr>
          <p:cNvPr id="11" name="Rectangle 10"/>
          <p:cNvSpPr>
            <a:spLocks noGrp="1" noRot="1" noChangeAspect="1" noMove="1" noResize="1" noEditPoints="1" noAdjustHandles="1" noChangeArrowheads="1" noChangeShapeType="1" noTextEdit="1"/>
          </p:cNvSpPr>
          <p:nvPr>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grpSp>
        <p:nvGrpSpPr>
          <p:cNvPr id="13" name="Group 12"/>
          <p:cNvGrpSpPr>
            <a:grpSpLocks noGrp="1" noUngrp="1" noRot="1" noChangeAspect="1" noMove="1" noResize="1"/>
          </p:cNvGrpSpPr>
          <p:nvPr>
            <p:extLst/>
          </p:nvPr>
        </p:nvGrpSpPr>
        <p:grpSpPr>
          <a:xfrm>
            <a:off x="446534" y="453643"/>
            <a:ext cx="11298933" cy="98554"/>
            <a:chOff x="446534" y="453643"/>
            <a:chExt cx="11298933" cy="98554"/>
          </a:xfrm>
        </p:grpSpPr>
        <p:sp>
          <p:nvSpPr>
            <p:cNvPr id="14" name="Rectangle 13"/>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extLst>
              <p:ext uri="{D42A27DB-BD31-4B8C-83A1-F6EECF244321}">
                <p14:modId xmlns:p14="http://schemas.microsoft.com/office/powerpoint/2010/main" val="847201641"/>
              </p:ext>
            </p:extLst>
          </p:nvPr>
        </p:nvSpPr>
        <p:spPr>
          <a:xfrm>
            <a:off x="581191" y="4572000"/>
            <a:ext cx="10993549" cy="895244"/>
          </a:xfrm>
        </p:spPr>
        <p:txBody>
          <a:bodyPr>
            <a:normAutofit/>
          </a:bodyPr>
          <a:lstStyle/>
          <a:p>
            <a:r>
              <a:rPr lang="en-US" sz="4000">
                <a:solidFill>
                  <a:schemeClr val="bg1"/>
                </a:solidFill>
              </a:rPr>
              <a:t>This........</a:t>
            </a:r>
          </a:p>
        </p:txBody>
      </p:sp>
    </p:spTree>
    <p:extLst>
      <p:ext uri="{BB962C8B-B14F-4D97-AF65-F5344CB8AC3E}">
        <p14:creationId xmlns:p14="http://schemas.microsoft.com/office/powerpoint/2010/main" val="364041592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a:spLocks noGrp="1" noRot="1" noChangeAspect="1" noMove="1" noResize="1" noEditPoints="1" noAdjustHandles="1" noChangeArrowheads="1" noChangeShapeType="1" noTextEdit="1"/>
          </p:cNvSpPr>
          <p:nvPr>
            <p:extLst/>
          </p:nvPr>
        </p:nvSpPr>
        <p:spPr bwMode="white">
          <a:xfrm>
            <a:off x="0" y="0"/>
            <a:ext cx="12192000" cy="6858000"/>
          </a:xfrm>
          <a:prstGeom prst="rect">
            <a:avLst/>
          </a:prstGeom>
          <a:solidFill>
            <a:schemeClr val="bg1"/>
          </a:solidFill>
          <a:ln>
            <a:noFill/>
          </a:ln>
          <a:effectLst/>
        </p:spPr>
      </p:sp>
      <p:sp>
        <p:nvSpPr>
          <p:cNvPr id="33" name="Rectangle 32"/>
          <p:cNvSpPr>
            <a:spLocks noGrp="1" noRot="1" noChangeAspect="1" noMove="1" noResize="1" noEditPoints="1" noAdjustHandles="1" noChangeArrowheads="1" noChangeShapeType="1" noTextEdit="1"/>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p:cNvSpPr>
            <a:spLocks noGrp="1" noRot="1" noChangeAspect="1" noMove="1" noResize="1" noEditPoints="1" noAdjustHandles="1" noChangeArrowheads="1" noChangeShapeType="1" noTextEdit="1"/>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36"/>
          <p:cNvSpPr>
            <a:spLocks noGrp="1" noRot="1" noChangeAspect="1" noMove="1" noResize="1" noEditPoints="1" noAdjustHandles="1" noChangeArrowheads="1" noChangeShapeType="1" noTextEdit="1"/>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38"/>
          <p:cNvSpPr>
            <a:spLocks noGrp="1" noRot="1" noChangeAspect="1" noMove="1" noResize="1" noEditPoints="1" noAdjustHandles="1" noChangeArrowheads="1" noChangeShapeType="1" noTextEdit="1"/>
          </p:cNvSpPr>
          <p:nvPr>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41" name="Rectangle 40"/>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Ben Simms 2.png"/>
          <p:cNvPicPr>
            <a:picLocks noGrp="1" noChangeAspect="1"/>
          </p:cNvPicPr>
          <p:nvPr>
            <p:ph sz="half" idx="2"/>
          </p:nvPr>
        </p:nvPicPr>
        <p:blipFill rotWithShape="1">
          <a:blip r:embed="rId3"/>
          <a:srcRect l="14064" r="7863" b="2"/>
          <a:stretch/>
        </p:blipFill>
        <p:spPr>
          <a:xfrm>
            <a:off x="446533" y="641101"/>
            <a:ext cx="3703322" cy="5749463"/>
          </a:xfrm>
          <a:prstGeom prst="rect">
            <a:avLst/>
          </a:prstGeom>
        </p:spPr>
      </p:pic>
      <p:grpSp>
        <p:nvGrpSpPr>
          <p:cNvPr id="43" name="Group 42"/>
          <p:cNvGrpSpPr>
            <a:grpSpLocks noGrp="1" noUngrp="1" noRot="1" noChangeAspect="1" noMove="1" noResize="1"/>
          </p:cNvGrpSpPr>
          <p:nvPr>
            <p:extLst/>
          </p:nvPr>
        </p:nvGrpSpPr>
        <p:grpSpPr>
          <a:xfrm>
            <a:off x="446534" y="453643"/>
            <a:ext cx="11298933" cy="5936922"/>
            <a:chOff x="446534" y="453643"/>
            <a:chExt cx="11298933" cy="5936922"/>
          </a:xfrm>
        </p:grpSpPr>
        <p:sp>
          <p:nvSpPr>
            <p:cNvPr id="44" name="Rectangle 43"/>
            <p:cNvSpPr/>
            <p:nvPr>
              <p:extLst/>
            </p:nvPr>
          </p:nvSpPr>
          <p:spPr>
            <a:xfrm>
              <a:off x="4241830" y="4199467"/>
              <a:ext cx="7501436"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44"/>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45"/>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46"/>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5" descr="Ben Simms 1.png"/>
          <p:cNvPicPr>
            <a:picLocks noGrp="1" noChangeAspect="1"/>
          </p:cNvPicPr>
          <p:nvPr>
            <p:ph sz="half" idx="1"/>
          </p:nvPr>
        </p:nvPicPr>
        <p:blipFill rotWithShape="1">
          <a:blip r:embed="rId4"/>
          <a:srcRect l="-2884" t="11423" r="2884" b="23123"/>
          <a:stretch/>
        </p:blipFill>
        <p:spPr>
          <a:xfrm>
            <a:off x="4241830" y="641102"/>
            <a:ext cx="7496778" cy="3471720"/>
          </a:xfrm>
          <a:prstGeom prst="rect">
            <a:avLst/>
          </a:prstGeom>
        </p:spPr>
      </p:pic>
      <p:sp>
        <p:nvSpPr>
          <p:cNvPr id="2" name="Title 1"/>
          <p:cNvSpPr>
            <a:spLocks noGrp="1"/>
          </p:cNvSpPr>
          <p:nvPr>
            <p:ph type="title"/>
            <p:extLst>
              <p:ext uri="{D42A27DB-BD31-4B8C-83A1-F6EECF244321}">
                <p14:modId xmlns:p14="http://schemas.microsoft.com/office/powerpoint/2010/main" val="3750111629"/>
              </p:ext>
            </p:extLst>
          </p:nvPr>
        </p:nvSpPr>
        <p:spPr>
          <a:xfrm>
            <a:off x="4376487" y="4334837"/>
            <a:ext cx="7198253" cy="1140874"/>
          </a:xfrm>
        </p:spPr>
        <p:txBody>
          <a:bodyPr vert="horz" lIns="91440" tIns="45720" rIns="91440" bIns="45720" rtlCol="0" anchor="b">
            <a:normAutofit/>
          </a:bodyPr>
          <a:lstStyle/>
          <a:p>
            <a:r>
              <a:rPr lang="en-US" sz="3600"/>
              <a:t>Post-SEcondary Work</a:t>
            </a:r>
          </a:p>
        </p:txBody>
      </p:sp>
    </p:spTree>
    <p:extLst>
      <p:ext uri="{BB962C8B-B14F-4D97-AF65-F5344CB8AC3E}">
        <p14:creationId xmlns:p14="http://schemas.microsoft.com/office/powerpoint/2010/main" val="1588916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extLst>
              <p:ext uri="{D42A27DB-BD31-4B8C-83A1-F6EECF244321}">
                <p14:modId xmlns:p14="http://schemas.microsoft.com/office/powerpoint/2010/main" val="4040456746"/>
              </p:ext>
            </p:extLst>
          </p:nvPr>
        </p:nvSpPr>
        <p:spPr/>
        <p:txBody>
          <a:bodyPr/>
          <a:lstStyle/>
          <a:p>
            <a:r>
              <a:rPr lang="en-US"/>
              <a:t>The Dancing Granny – Ben Simms (Hiram, class of 2011)</a:t>
            </a:r>
          </a:p>
        </p:txBody>
      </p:sp>
      <p:pic>
        <p:nvPicPr>
          <p:cNvPr id="4" name="The Dancing Granny Production Traile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69475" y="1868356"/>
            <a:ext cx="8453049" cy="4754968"/>
          </a:xfrm>
        </p:spPr>
      </p:pic>
    </p:spTree>
    <p:extLst>
      <p:ext uri="{BB962C8B-B14F-4D97-AF65-F5344CB8AC3E}">
        <p14:creationId xmlns:p14="http://schemas.microsoft.com/office/powerpoint/2010/main" val="12752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0"/>
                                  </p:stCondLst>
                                  <p:childTnLst>
                                    <p:cmd type="call" cmd="playFrom(0.0)">
                                      <p:cBhvr>
                                        <p:cTn id="6" dur="351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Beginning Keyboard Class.jpg"/>
          <p:cNvPicPr>
            <a:picLocks noChangeAspect="1"/>
          </p:cNvPicPr>
          <p:nvPr/>
        </p:nvPicPr>
        <p:blipFill rotWithShape="1">
          <a:blip r:embed="rId3"/>
          <a:srcRect t="11149" b="16736"/>
          <a:stretch/>
        </p:blipFill>
        <p:spPr>
          <a:xfrm>
            <a:off x="20" y="10"/>
            <a:ext cx="12191980" cy="6857990"/>
          </a:xfrm>
          <a:prstGeom prst="rect">
            <a:avLst/>
          </a:prstGeom>
        </p:spPr>
      </p:pic>
      <p:grpSp>
        <p:nvGrpSpPr>
          <p:cNvPr id="11" name="Group 10"/>
          <p:cNvGrpSpPr>
            <a:grpSpLocks noGrp="1" noUngrp="1" noRot="1" noChangeAspect="1" noMove="1" noResize="1"/>
          </p:cNvGrpSpPr>
          <p:nvPr>
            <p:extLst/>
          </p:nvPr>
        </p:nvGrpSpPr>
        <p:grpSpPr>
          <a:xfrm>
            <a:off x="438068" y="457200"/>
            <a:ext cx="3703320" cy="5935132"/>
            <a:chOff x="438068" y="457200"/>
            <a:chExt cx="3703320" cy="5935132"/>
          </a:xfrm>
        </p:grpSpPr>
        <p:sp>
          <p:nvSpPr>
            <p:cNvPr id="12" name="Rectangle 11"/>
            <p:cNvSpPr/>
            <p:nvPr>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extLst>
              <p:ext uri="{D42A27DB-BD31-4B8C-83A1-F6EECF244321}">
                <p14:modId xmlns:p14="http://schemas.microsoft.com/office/powerpoint/2010/main" val="4200621640"/>
              </p:ext>
            </p:extLst>
          </p:nvPr>
        </p:nvSpPr>
        <p:spPr>
          <a:xfrm>
            <a:off x="584200" y="2142067"/>
            <a:ext cx="3412067" cy="2971801"/>
          </a:xfrm>
        </p:spPr>
        <p:txBody>
          <a:bodyPr>
            <a:normAutofit/>
          </a:bodyPr>
          <a:lstStyle/>
          <a:p>
            <a:r>
              <a:rPr lang="en-US">
                <a:solidFill>
                  <a:schemeClr val="bg1"/>
                </a:solidFill>
              </a:rPr>
              <a:t>Becomes this</a:t>
            </a:r>
          </a:p>
        </p:txBody>
      </p:sp>
    </p:spTree>
    <p:extLst>
      <p:ext uri="{BB962C8B-B14F-4D97-AF65-F5344CB8AC3E}">
        <p14:creationId xmlns:p14="http://schemas.microsoft.com/office/powerpoint/2010/main" val="175071048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HOA 2016 B.jpg"/>
          <p:cNvPicPr>
            <a:picLocks noChangeAspect="1"/>
          </p:cNvPicPr>
          <p:nvPr/>
        </p:nvPicPr>
        <p:blipFill rotWithShape="1">
          <a:blip r:embed="rId3"/>
          <a:srcRect/>
          <a:stretch/>
        </p:blipFill>
        <p:spPr>
          <a:xfrm>
            <a:off x="446534" y="685800"/>
            <a:ext cx="5347595" cy="3007913"/>
          </a:xfrm>
          <a:prstGeom prst="rect">
            <a:avLst/>
          </a:prstGeom>
        </p:spPr>
      </p:pic>
      <p:sp>
        <p:nvSpPr>
          <p:cNvPr id="11" name="Rectangle 10"/>
          <p:cNvSpPr>
            <a:spLocks noGrp="1" noRot="1" noChangeAspect="1" noMove="1" noResize="1" noEditPoints="1" noAdjustHandles="1" noChangeArrowheads="1" noChangeShapeType="1" noTextEdit="1"/>
          </p:cNvSpPr>
          <p:nvPr>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grpSp>
        <p:nvGrpSpPr>
          <p:cNvPr id="13" name="Group 12"/>
          <p:cNvGrpSpPr>
            <a:grpSpLocks noGrp="1" noUngrp="1" noRot="1" noChangeAspect="1" noMove="1" noResize="1"/>
          </p:cNvGrpSpPr>
          <p:nvPr>
            <p:extLst/>
          </p:nvPr>
        </p:nvGrpSpPr>
        <p:grpSpPr>
          <a:xfrm>
            <a:off x="446534" y="453643"/>
            <a:ext cx="11298933" cy="98554"/>
            <a:chOff x="446534" y="453643"/>
            <a:chExt cx="11298933" cy="98554"/>
          </a:xfrm>
        </p:grpSpPr>
        <p:sp>
          <p:nvSpPr>
            <p:cNvPr id="14" name="Rectangle 13"/>
            <p:cNvSpPr/>
            <p:nvPr>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p:cNvSpPr/>
            <p:nvPr>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p:cNvSpPr/>
            <p:nvPr>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extLst>
              <p:ext uri="{D42A27DB-BD31-4B8C-83A1-F6EECF244321}">
                <p14:modId xmlns:p14="http://schemas.microsoft.com/office/powerpoint/2010/main" val="3905721938"/>
              </p:ext>
            </p:extLst>
          </p:nvPr>
        </p:nvSpPr>
        <p:spPr>
          <a:xfrm>
            <a:off x="581191" y="4572000"/>
            <a:ext cx="10993549" cy="895244"/>
          </a:xfrm>
        </p:spPr>
        <p:txBody>
          <a:bodyPr>
            <a:normAutofit/>
          </a:bodyPr>
          <a:lstStyle/>
          <a:p>
            <a:r>
              <a:rPr lang="en-US" sz="4000">
                <a:solidFill>
                  <a:schemeClr val="bg1"/>
                </a:solidFill>
              </a:rPr>
              <a:t>And this</a:t>
            </a:r>
          </a:p>
        </p:txBody>
      </p:sp>
      <p:pic>
        <p:nvPicPr>
          <p:cNvPr id="8" name="Picture 9" descr="IMG_3422.jpg"/>
          <p:cNvPicPr>
            <a:picLocks noChangeAspect="1"/>
          </p:cNvPicPr>
          <p:nvPr/>
        </p:nvPicPr>
        <p:blipFill>
          <a:blip r:embed="rId4"/>
          <a:stretch>
            <a:fillRect/>
          </a:stretch>
        </p:blipFill>
        <p:spPr>
          <a:xfrm>
            <a:off x="5851243" y="628650"/>
            <a:ext cx="5099050" cy="1621830"/>
          </a:xfrm>
          <a:prstGeom prst="rect">
            <a:avLst/>
          </a:prstGeom>
        </p:spPr>
      </p:pic>
      <p:pic>
        <p:nvPicPr>
          <p:cNvPr id="12" name="Picture 16" descr="IMG_3423.jpg"/>
          <p:cNvPicPr>
            <a:picLocks noChangeAspect="1"/>
          </p:cNvPicPr>
          <p:nvPr/>
        </p:nvPicPr>
        <p:blipFill>
          <a:blip r:embed="rId5"/>
          <a:stretch>
            <a:fillRect/>
          </a:stretch>
        </p:blipFill>
        <p:spPr>
          <a:xfrm>
            <a:off x="6794685" y="2337435"/>
            <a:ext cx="3689029" cy="3971925"/>
          </a:xfrm>
          <a:prstGeom prst="rect">
            <a:avLst/>
          </a:prstGeom>
        </p:spPr>
      </p:pic>
    </p:spTree>
    <p:extLst>
      <p:ext uri="{BB962C8B-B14F-4D97-AF65-F5344CB8AC3E}">
        <p14:creationId xmlns:p14="http://schemas.microsoft.com/office/powerpoint/2010/main" val="23681101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hild  Composing full.jpg"/>
          <p:cNvPicPr>
            <a:picLocks noChangeAspect="1"/>
          </p:cNvPicPr>
          <p:nvPr/>
        </p:nvPicPr>
        <p:blipFill rotWithShape="1">
          <a:blip r:embed="rId3"/>
          <a:srcRect t="20097" b="4903"/>
          <a:stretch/>
        </p:blipFill>
        <p:spPr>
          <a:xfrm>
            <a:off x="20" y="10"/>
            <a:ext cx="12191980" cy="6857990"/>
          </a:xfrm>
          <a:prstGeom prst="rect">
            <a:avLst/>
          </a:prstGeom>
        </p:spPr>
      </p:pic>
      <p:grpSp>
        <p:nvGrpSpPr>
          <p:cNvPr id="11" name="Group 10"/>
          <p:cNvGrpSpPr>
            <a:grpSpLocks noGrp="1" noUngrp="1" noRot="1" noChangeAspect="1" noMove="1" noResize="1"/>
          </p:cNvGrpSpPr>
          <p:nvPr>
            <p:extLst/>
          </p:nvPr>
        </p:nvGrpSpPr>
        <p:grpSpPr>
          <a:xfrm>
            <a:off x="438068" y="457200"/>
            <a:ext cx="3703320" cy="5935132"/>
            <a:chOff x="438068" y="457200"/>
            <a:chExt cx="3703320" cy="5935132"/>
          </a:xfrm>
        </p:grpSpPr>
        <p:sp>
          <p:nvSpPr>
            <p:cNvPr id="12" name="Rectangle 11"/>
            <p:cNvSpPr/>
            <p:nvPr>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extLst>
              <p:ext uri="{D42A27DB-BD31-4B8C-83A1-F6EECF244321}">
                <p14:modId xmlns:p14="http://schemas.microsoft.com/office/powerpoint/2010/main" val="631881042"/>
              </p:ext>
            </p:extLst>
          </p:nvPr>
        </p:nvSpPr>
        <p:spPr>
          <a:xfrm>
            <a:off x="584200" y="2142067"/>
            <a:ext cx="3412067" cy="2971801"/>
          </a:xfrm>
        </p:spPr>
        <p:txBody>
          <a:bodyPr>
            <a:normAutofit/>
          </a:bodyPr>
          <a:lstStyle/>
          <a:p>
            <a:pPr algn="ctr"/>
            <a:r>
              <a:rPr lang="en-US">
                <a:solidFill>
                  <a:schemeClr val="bg1"/>
                </a:solidFill>
              </a:rPr>
              <a:t>THIS</a:t>
            </a:r>
            <a:r>
              <a:rPr lang="en-US">
                <a:solidFill>
                  <a:srgbClr val="FFFFFF"/>
                </a:solidFill>
              </a:rPr>
              <a:t>.......</a:t>
            </a:r>
            <a:endParaRPr lang="en-US"/>
          </a:p>
        </p:txBody>
      </p:sp>
    </p:spTree>
    <p:extLst>
      <p:ext uri="{BB962C8B-B14F-4D97-AF65-F5344CB8AC3E}">
        <p14:creationId xmlns:p14="http://schemas.microsoft.com/office/powerpoint/2010/main" val="212672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IMG_3358.jpg"/>
          <p:cNvPicPr>
            <a:picLocks noChangeAspect="1"/>
          </p:cNvPicPr>
          <p:nvPr/>
        </p:nvPicPr>
        <p:blipFill rotWithShape="1">
          <a:blip r:embed="rId3"/>
          <a:srcRect t="31912" r="-2" b="-2"/>
          <a:stretch/>
        </p:blipFill>
        <p:spPr>
          <a:xfrm>
            <a:off x="1" y="10"/>
            <a:ext cx="7554140" cy="6857990"/>
          </a:xfrm>
          <a:prstGeom prst="rect">
            <a:avLst/>
          </a:prstGeom>
        </p:spPr>
      </p:pic>
      <p:pic>
        <p:nvPicPr>
          <p:cNvPr id="4" name="Picture 4" descr="IMG_3360.jpg"/>
          <p:cNvPicPr>
            <a:picLocks noChangeAspect="1"/>
          </p:cNvPicPr>
          <p:nvPr/>
        </p:nvPicPr>
        <p:blipFill rotWithShape="1">
          <a:blip r:embed="rId4"/>
          <a:srcRect r="9831"/>
          <a:stretch/>
        </p:blipFill>
        <p:spPr>
          <a:xfrm>
            <a:off x="7554139" y="10"/>
            <a:ext cx="4637861" cy="6857990"/>
          </a:xfrm>
          <a:prstGeom prst="rect">
            <a:avLst/>
          </a:prstGeom>
        </p:spPr>
      </p:pic>
      <p:grpSp>
        <p:nvGrpSpPr>
          <p:cNvPr id="11" name="Group 10"/>
          <p:cNvGrpSpPr>
            <a:grpSpLocks noGrp="1" noUngrp="1" noRot="1" noChangeAspect="1" noMove="1" noResize="1"/>
          </p:cNvGrpSpPr>
          <p:nvPr>
            <p:extLst/>
          </p:nvPr>
        </p:nvGrpSpPr>
        <p:grpSpPr>
          <a:xfrm>
            <a:off x="438068" y="457201"/>
            <a:ext cx="3703320" cy="5935131"/>
            <a:chOff x="438068" y="457201"/>
            <a:chExt cx="3703320" cy="5935131"/>
          </a:xfrm>
        </p:grpSpPr>
        <p:sp>
          <p:nvSpPr>
            <p:cNvPr id="12" name="Rectangle 11"/>
            <p:cNvSpPr/>
            <p:nvPr>
              <p:extLst/>
            </p:nvPr>
          </p:nvSpPr>
          <p:spPr>
            <a:xfrm>
              <a:off x="438068" y="641102"/>
              <a:ext cx="3702134" cy="5751230"/>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p:extLst/>
            </p:nvPr>
          </p:nvSpPr>
          <p:spPr>
            <a:xfrm>
              <a:off x="438068" y="457201"/>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15" name="Rectangle 14"/>
          <p:cNvSpPr>
            <a:spLocks noGrp="1" noRot="1" noChangeAspect="1" noMove="1" noResize="1" noEditPoints="1" noAdjustHandles="1" noChangeArrowheads="1" noChangeShapeType="1" noTextEdit="1"/>
          </p:cNvSpPr>
          <p:nvPr>
            <p:extLst/>
          </p:nvPr>
        </p:nvSpPr>
        <p:spPr>
          <a:xfrm>
            <a:off x="751142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extLst>
              <p:ext uri="{D42A27DB-BD31-4B8C-83A1-F6EECF244321}">
                <p14:modId xmlns:p14="http://schemas.microsoft.com/office/powerpoint/2010/main" val="3672276659"/>
              </p:ext>
            </p:extLst>
          </p:nvPr>
        </p:nvSpPr>
        <p:spPr>
          <a:xfrm>
            <a:off x="584200" y="2142067"/>
            <a:ext cx="3412067" cy="2971801"/>
          </a:xfrm>
        </p:spPr>
        <p:txBody>
          <a:bodyPr>
            <a:normAutofit/>
          </a:bodyPr>
          <a:lstStyle/>
          <a:p>
            <a:r>
              <a:rPr lang="en-US">
                <a:solidFill>
                  <a:schemeClr val="bg1"/>
                </a:solidFill>
              </a:rPr>
              <a:t>Becomes this</a:t>
            </a:r>
          </a:p>
        </p:txBody>
      </p:sp>
    </p:spTree>
    <p:extLst>
      <p:ext uri="{BB962C8B-B14F-4D97-AF65-F5344CB8AC3E}">
        <p14:creationId xmlns:p14="http://schemas.microsoft.com/office/powerpoint/2010/main" val="277411236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452.JPG"/>
          <p:cNvPicPr>
            <a:picLocks noChangeAspect="1"/>
          </p:cNvPicPr>
          <p:nvPr/>
        </p:nvPicPr>
        <p:blipFill rotWithShape="1">
          <a:blip r:embed="rId3"/>
          <a:srcRect t="10691" r="-2" b="13994"/>
          <a:stretch/>
        </p:blipFill>
        <p:spPr>
          <a:xfrm>
            <a:off x="1" y="10"/>
            <a:ext cx="7554140" cy="4266944"/>
          </a:xfrm>
          <a:prstGeom prst="rect">
            <a:avLst/>
          </a:prstGeom>
        </p:spPr>
      </p:pic>
      <p:pic>
        <p:nvPicPr>
          <p:cNvPr id="7" name="Picture 7" descr="410.JPG"/>
          <p:cNvPicPr>
            <a:picLocks noChangeAspect="1"/>
          </p:cNvPicPr>
          <p:nvPr/>
        </p:nvPicPr>
        <p:blipFill rotWithShape="1">
          <a:blip r:embed="rId4"/>
          <a:srcRect l="8137" r="41143"/>
          <a:stretch/>
        </p:blipFill>
        <p:spPr>
          <a:xfrm>
            <a:off x="7554139" y="10"/>
            <a:ext cx="4637861" cy="6857990"/>
          </a:xfrm>
          <a:prstGeom prst="rect">
            <a:avLst/>
          </a:prstGeom>
        </p:spPr>
      </p:pic>
      <p:sp>
        <p:nvSpPr>
          <p:cNvPr id="14" name="Rectangle 13"/>
          <p:cNvSpPr>
            <a:spLocks noGrp="1" noRot="1" noChangeAspect="1" noMove="1" noResize="1" noEditPoints="1" noAdjustHandles="1" noChangeArrowheads="1" noChangeShapeType="1" noTextEdit="1"/>
          </p:cNvSpPr>
          <p:nvPr>
            <p:extLst/>
          </p:nvPr>
        </p:nvSpPr>
        <p:spPr>
          <a:xfrm>
            <a:off x="1"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16" name="Rectangle 15"/>
          <p:cNvSpPr>
            <a:spLocks noGrp="1" noRot="1" noChangeAspect="1" noMove="1" noResize="1" noEditPoints="1" noAdjustHandles="1" noChangeArrowheads="1" noChangeShapeType="1" noTextEdit="1"/>
          </p:cNvSpPr>
          <p:nvPr>
            <p:extLst/>
          </p:nvPr>
        </p:nvSpPr>
        <p:spPr>
          <a:xfrm>
            <a:off x="-139"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a:spLocks noGrp="1" noRot="1" noChangeAspect="1" noMove="1" noResize="1" noEditPoints="1" noAdjustHandles="1" noChangeArrowheads="1" noChangeShapeType="1" noTextEdit="1"/>
          </p:cNvSpPr>
          <p:nvPr>
            <p:extLst/>
          </p:nvPr>
        </p:nvSpPr>
        <p:spPr>
          <a:xfrm>
            <a:off x="751142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extLst>
              <p:ext uri="{D42A27DB-BD31-4B8C-83A1-F6EECF244321}">
                <p14:modId xmlns:p14="http://schemas.microsoft.com/office/powerpoint/2010/main" val="1903133518"/>
              </p:ext>
            </p:extLst>
          </p:nvPr>
        </p:nvSpPr>
        <p:spPr>
          <a:xfrm>
            <a:off x="450850" y="4570413"/>
            <a:ext cx="6352573" cy="201396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pPr>
            <a:r>
              <a:rPr lang="en-US" sz="4400" cap="all">
                <a:solidFill>
                  <a:schemeClr val="bg1"/>
                </a:solidFill>
                <a:latin typeface="+mj-lt"/>
                <a:ea typeface="+mj-ea"/>
                <a:cs typeface="+mj-cs"/>
              </a:rPr>
              <a:t>And This</a:t>
            </a:r>
            <a:r>
              <a:rPr lang="en-US" sz="4400" cap="all">
                <a:solidFill>
                  <a:srgbClr val="FFFFFF"/>
                </a:solidFill>
                <a:ea typeface="+mj-ea"/>
                <a:cs typeface="+mj-cs"/>
              </a:rPr>
              <a:t>......</a:t>
            </a:r>
            <a:endParaRPr lang="en-US" sz="4400">
              <a:ea typeface="+mj-ea"/>
              <a:cs typeface="+mj-cs"/>
            </a:endParaRPr>
          </a:p>
        </p:txBody>
      </p:sp>
    </p:spTree>
    <p:extLst>
      <p:ext uri="{BB962C8B-B14F-4D97-AF65-F5344CB8AC3E}">
        <p14:creationId xmlns:p14="http://schemas.microsoft.com/office/powerpoint/2010/main" val="105552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1471</Words>
  <Application>Microsoft Office PowerPoint</Application>
  <PresentationFormat>Widescreen</PresentationFormat>
  <Paragraphs>371</Paragraphs>
  <Slides>41</Slides>
  <Notes>41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Gill Sans MT</vt:lpstr>
      <vt:lpstr>Wingdings 2</vt:lpstr>
      <vt:lpstr>Dividend</vt:lpstr>
      <vt:lpstr>PCSD Fine Arts</vt:lpstr>
      <vt:lpstr>What Lifts you?</vt:lpstr>
      <vt:lpstr>PowerPoint Presentation</vt:lpstr>
      <vt:lpstr>This........</vt:lpstr>
      <vt:lpstr>Becomes this</vt:lpstr>
      <vt:lpstr>And this</vt:lpstr>
      <vt:lpstr>THIS.......</vt:lpstr>
      <vt:lpstr>Becomes this</vt:lpstr>
      <vt:lpstr>PowerPoint Presentation</vt:lpstr>
      <vt:lpstr>Becomes this</vt:lpstr>
      <vt:lpstr>From elementary through high school </vt:lpstr>
      <vt:lpstr>The State of the ARts – Quarterly Publication</vt:lpstr>
      <vt:lpstr>Bands in PCSD</vt:lpstr>
      <vt:lpstr>Band Camps – July 10-21 </vt:lpstr>
      <vt:lpstr>Band CAmp Basics</vt:lpstr>
      <vt:lpstr>Directors</vt:lpstr>
      <vt:lpstr>Band Dates to remember – community support!</vt:lpstr>
      <vt:lpstr>SPLOST dollars at work!</vt:lpstr>
      <vt:lpstr>Choral Programs in pcsd</vt:lpstr>
      <vt:lpstr>Choral Music in PCSD</vt:lpstr>
      <vt:lpstr>Choral programs </vt:lpstr>
      <vt:lpstr>Elementary Fine ARts</vt:lpstr>
      <vt:lpstr>Elementary Music in PCSD</vt:lpstr>
      <vt:lpstr>Elementary Music LEadership </vt:lpstr>
      <vt:lpstr>Elementary Art  </vt:lpstr>
      <vt:lpstr>Elementary art curriculum design team</vt:lpstr>
      <vt:lpstr>STEAM </vt:lpstr>
      <vt:lpstr>Middle and high school visual art</vt:lpstr>
      <vt:lpstr>Middle/High Performance Standards (2009) Overview </vt:lpstr>
      <vt:lpstr>Middle/High Performance Standards (2009)   </vt:lpstr>
      <vt:lpstr>Middle/High Performance Standards (2009)   </vt:lpstr>
      <vt:lpstr>Middle/High GA Standards of Excellence (2017)   </vt:lpstr>
      <vt:lpstr>Middle/High GA Standards of Excellence (2017)   </vt:lpstr>
      <vt:lpstr>Building a tradition of excellence</vt:lpstr>
      <vt:lpstr>Theatre Arts in PCSD</vt:lpstr>
      <vt:lpstr>Drama in Paulding </vt:lpstr>
      <vt:lpstr>From Rehearsal to Production</vt:lpstr>
      <vt:lpstr>Governor's Honors Program</vt:lpstr>
      <vt:lpstr>Seussical, jr. Presented by nphs</vt:lpstr>
      <vt:lpstr>Post-SEcondary Work</vt:lpstr>
      <vt:lpstr>The Dancing Granny – Ben Simms (Hiram, class of 2011)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PCSD Fine Arts</dc:title>
  <dc:creator>Sue Myers</dc:creator>
  <cp:lastModifiedBy>Lokin Crook</cp:lastModifiedBy>
  <cp:revision>2</cp:revision>
  <dcterms:modified xsi:type="dcterms:W3CDTF">2017-10-25T17:13:33Z</dcterms:modified>
</cp:coreProperties>
</file>